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31" r:id="rId1"/>
    <p:sldMasterId id="2147485043" r:id="rId2"/>
    <p:sldMasterId id="2147485103" r:id="rId3"/>
    <p:sldMasterId id="2147485151" r:id="rId4"/>
    <p:sldMasterId id="2147485163" r:id="rId5"/>
    <p:sldMasterId id="2147485211" r:id="rId6"/>
    <p:sldMasterId id="2147488479" r:id="rId7"/>
    <p:sldMasterId id="2147488515" r:id="rId8"/>
    <p:sldMasterId id="2147488527" r:id="rId9"/>
  </p:sldMasterIdLst>
  <p:notesMasterIdLst>
    <p:notesMasterId r:id="rId42"/>
  </p:notesMasterIdLst>
  <p:sldIdLst>
    <p:sldId id="375" r:id="rId10"/>
    <p:sldId id="893" r:id="rId11"/>
    <p:sldId id="572" r:id="rId12"/>
    <p:sldId id="806" r:id="rId13"/>
    <p:sldId id="825" r:id="rId14"/>
    <p:sldId id="889" r:id="rId15"/>
    <p:sldId id="894" r:id="rId16"/>
    <p:sldId id="526" r:id="rId17"/>
    <p:sldId id="895" r:id="rId18"/>
    <p:sldId id="694" r:id="rId19"/>
    <p:sldId id="696" r:id="rId20"/>
    <p:sldId id="805" r:id="rId21"/>
    <p:sldId id="863" r:id="rId22"/>
    <p:sldId id="757" r:id="rId23"/>
    <p:sldId id="828" r:id="rId24"/>
    <p:sldId id="729" r:id="rId25"/>
    <p:sldId id="838" r:id="rId26"/>
    <p:sldId id="829" r:id="rId27"/>
    <p:sldId id="890" r:id="rId28"/>
    <p:sldId id="891" r:id="rId29"/>
    <p:sldId id="833" r:id="rId30"/>
    <p:sldId id="795" r:id="rId31"/>
    <p:sldId id="678" r:id="rId32"/>
    <p:sldId id="866" r:id="rId33"/>
    <p:sldId id="887" r:id="rId34"/>
    <p:sldId id="831" r:id="rId35"/>
    <p:sldId id="879" r:id="rId36"/>
    <p:sldId id="892" r:id="rId37"/>
    <p:sldId id="779" r:id="rId38"/>
    <p:sldId id="883" r:id="rId39"/>
    <p:sldId id="884" r:id="rId40"/>
    <p:sldId id="415" r:id="rId41"/>
  </p:sldIdLst>
  <p:sldSz cx="9144000" cy="6858000" type="screen4x3"/>
  <p:notesSz cx="6858000" cy="9947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Corbe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Corbe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Corbe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Corbe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Corbe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Corbe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Corbe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Corbe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Corbe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CC3300"/>
    <a:srgbClr val="FF0066"/>
    <a:srgbClr val="99FFCC"/>
    <a:srgbClr val="FFCCFF"/>
    <a:srgbClr val="1860B8"/>
    <a:srgbClr val="FF99CC"/>
    <a:srgbClr val="48319B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88" autoAdjust="0"/>
    <p:restoredTop sz="95915" autoAdjust="0"/>
  </p:normalViewPr>
  <p:slideViewPr>
    <p:cSldViewPr>
      <p:cViewPr>
        <p:scale>
          <a:sx n="79" d="100"/>
          <a:sy n="79" d="100"/>
        </p:scale>
        <p:origin x="-1572" y="-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902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12"/>
    </p:cViewPr>
  </p:sorterViewPr>
  <p:notesViewPr>
    <p:cSldViewPr>
      <p:cViewPr varScale="1">
        <p:scale>
          <a:sx n="54" d="100"/>
          <a:sy n="54" d="100"/>
        </p:scale>
        <p:origin x="-2856" y="-108"/>
      </p:cViewPr>
      <p:guideLst>
        <p:guide orient="horz" pos="3134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39" Type="http://schemas.openxmlformats.org/officeDocument/2006/relationships/slide" Target="slides/slide3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2.xml"/><Relationship Id="rId34" Type="http://schemas.openxmlformats.org/officeDocument/2006/relationships/slide" Target="slides/slide25.xml"/><Relationship Id="rId42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33" Type="http://schemas.openxmlformats.org/officeDocument/2006/relationships/slide" Target="slides/slide24.xml"/><Relationship Id="rId38" Type="http://schemas.openxmlformats.org/officeDocument/2006/relationships/slide" Target="slides/slide29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slide" Target="slides/slide20.xml"/><Relationship Id="rId41" Type="http://schemas.openxmlformats.org/officeDocument/2006/relationships/slide" Target="slides/slide3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slide" Target="slides/slide23.xml"/><Relationship Id="rId37" Type="http://schemas.openxmlformats.org/officeDocument/2006/relationships/slide" Target="slides/slide28.xml"/><Relationship Id="rId40" Type="http://schemas.openxmlformats.org/officeDocument/2006/relationships/slide" Target="slides/slide31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slide" Target="slides/slide19.xml"/><Relationship Id="rId36" Type="http://schemas.openxmlformats.org/officeDocument/2006/relationships/slide" Target="slides/slide27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slide" Target="slides/slide22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30" Type="http://schemas.openxmlformats.org/officeDocument/2006/relationships/slide" Target="slides/slide21.xml"/><Relationship Id="rId35" Type="http://schemas.openxmlformats.org/officeDocument/2006/relationships/slide" Target="slides/slide26.xml"/><Relationship Id="rId43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0"/>
      <c:perspective val="0"/>
    </c:view3D>
    <c:floor>
      <c:thickness val="0"/>
      <c:spPr>
        <a:solidFill>
          <a:schemeClr val="accent6">
            <a:lumMod val="75000"/>
          </a:schemeClr>
        </a:solidFill>
      </c:spPr>
    </c:floor>
    <c:sideWall>
      <c:thickness val="0"/>
      <c:spPr>
        <a:solidFill>
          <a:schemeClr val="accent6">
            <a:lumMod val="75000"/>
          </a:schemeClr>
        </a:solidFill>
        <a:ln>
          <a:noFill/>
        </a:ln>
      </c:spPr>
    </c:sideWall>
    <c:backWall>
      <c:thickness val="0"/>
      <c:spPr>
        <a:solidFill>
          <a:schemeClr val="accent6">
            <a:lumMod val="75000"/>
          </a:schemeClr>
        </a:solidFill>
        <a:ln>
          <a:noFill/>
        </a:ln>
      </c:spPr>
    </c:backWall>
    <c:plotArea>
      <c:layout>
        <c:manualLayout>
          <c:layoutTarget val="inner"/>
          <c:xMode val="edge"/>
          <c:yMode val="edge"/>
          <c:x val="1.3881871745436855E-2"/>
          <c:y val="0"/>
          <c:w val="0.97925311203319498"/>
          <c:h val="1"/>
        </c:manualLayout>
      </c:layout>
      <c:bar3DChart>
        <c:barDir val="bar"/>
        <c:grouping val="clustered"/>
        <c:varyColors val="0"/>
        <c:ser>
          <c:idx val="1"/>
          <c:order val="0"/>
          <c:tx>
            <c:strRef>
              <c:f>Sheet1!$A$3</c:f>
              <c:strCache>
                <c:ptCount val="1"/>
                <c:pt idx="0">
                  <c:v>кол-во обслуживаемого ннаселения</c:v>
                </c:pt>
              </c:strCache>
            </c:strRef>
          </c:tx>
          <c:spPr>
            <a:solidFill>
              <a:srgbClr val="993366"/>
            </a:solidFill>
            <a:ln w="15316">
              <a:solidFill>
                <a:srgbClr val="000000"/>
              </a:solidFill>
              <a:prstDash val="solid"/>
            </a:ln>
          </c:spPr>
          <c:invertIfNegative val="1"/>
          <c:dLbls>
            <c:dLbl>
              <c:idx val="0"/>
              <c:layout>
                <c:manualLayout>
                  <c:x val="-0.10526315789473675"/>
                  <c:y val="-6.334841628959275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2017г</a:t>
                    </a:r>
                    <a:r>
                      <a:rPr lang="ru-RU" dirty="0" smtClean="0"/>
                      <a:t>.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 </a:t>
                    </a:r>
                    <a:r>
                      <a:rPr lang="ru-RU" dirty="0"/>
                      <a:t>34785</a:t>
                    </a:r>
                  </a:p>
                </c:rich>
              </c:tx>
              <c:showLegendKey val="1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1189931350114416E-2"/>
                  <c:y val="-5.6561085972850679E-2"/>
                </c:manualLayout>
              </c:layout>
              <c:tx>
                <c:rich>
                  <a:bodyPr/>
                  <a:lstStyle/>
                  <a:p>
                    <a:r>
                      <a:rPr lang="ru-RU" smtClean="0"/>
                      <a:t>2016г.</a:t>
                    </a:r>
                    <a:r>
                      <a:rPr lang="ru-RU" baseline="0" smtClean="0"/>
                      <a:t> -</a:t>
                    </a:r>
                    <a:r>
                      <a:rPr lang="ru-RU" smtClean="0"/>
                      <a:t>33636</a:t>
                    </a:r>
                    <a:endParaRPr lang="ru-RU"/>
                  </a:p>
                </c:rich>
              </c:tx>
              <c:showLegendKey val="1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6613272311212815E-2"/>
                  <c:y val="-6.7873303167420823E-2"/>
                </c:manualLayout>
              </c:layout>
              <c:tx>
                <c:rich>
                  <a:bodyPr/>
                  <a:lstStyle/>
                  <a:p>
                    <a:r>
                      <a:rPr lang="ru-RU" smtClean="0"/>
                      <a:t>2015г.</a:t>
                    </a:r>
                    <a:r>
                      <a:rPr lang="ru-RU" baseline="0" smtClean="0"/>
                      <a:t> -</a:t>
                    </a:r>
                    <a:r>
                      <a:rPr lang="ru-RU" smtClean="0"/>
                      <a:t>31446</a:t>
                    </a:r>
                    <a:endParaRPr lang="ru-RU"/>
                  </a:p>
                </c:rich>
              </c:tx>
              <c:showLegendKey val="1"/>
              <c:showVal val="1"/>
              <c:showCatName val="1"/>
              <c:showSerName val="0"/>
              <c:showPercent val="0"/>
              <c:showBubbleSize val="0"/>
            </c:dLbl>
            <c:spPr>
              <a:noFill/>
              <a:ln w="30631">
                <a:solidFill>
                  <a:srgbClr val="000000"/>
                </a:solidFill>
              </a:ln>
            </c:spPr>
            <c:txPr>
              <a:bodyPr/>
              <a:lstStyle/>
              <a:p>
                <a:pPr>
                  <a:defRPr sz="1266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1"/>
            <c:showVal val="1"/>
            <c:showCatName val="1"/>
            <c:showSerName val="0"/>
            <c:showPercent val="0"/>
            <c:showBubbleSize val="0"/>
            <c:showLeaderLines val="0"/>
          </c:dLbls>
          <c:cat>
            <c:strRef>
              <c:f>Sheet1!$B$1:$F$1</c:f>
              <c:strCache>
                <c:ptCount val="5"/>
                <c:pt idx="0">
                  <c:v>2017г.</c:v>
                </c:pt>
                <c:pt idx="2">
                  <c:v>2016г.</c:v>
                </c:pt>
                <c:pt idx="4">
                  <c:v>2015г.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34785</c:v>
                </c:pt>
                <c:pt idx="2">
                  <c:v>33636</c:v>
                </c:pt>
                <c:pt idx="4">
                  <c:v>31446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 w="15316">
                    <a:solidFill>
                      <a:srgbClr val="000000"/>
                    </a:solidFill>
                    <a:prstDash val="solid"/>
                  </a:ln>
                </c14:spPr>
              </c14:invertSolidFillFmt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</c:dLbls>
        <c:gapWidth val="150"/>
        <c:shape val="cylinder"/>
        <c:axId val="40608512"/>
        <c:axId val="76157312"/>
        <c:axId val="0"/>
      </c:bar3DChart>
      <c:catAx>
        <c:axId val="40608512"/>
        <c:scaling>
          <c:orientation val="minMax"/>
        </c:scaling>
        <c:delete val="1"/>
        <c:axPos val="l"/>
        <c:majorGridlines>
          <c:spPr>
            <a:ln w="3829">
              <a:solidFill>
                <a:srgbClr val="000000"/>
              </a:solidFill>
              <a:prstDash val="solid"/>
            </a:ln>
          </c:spPr>
        </c:majorGridlines>
        <c:majorTickMark val="out"/>
        <c:minorTickMark val="none"/>
        <c:tickLblPos val="nextTo"/>
        <c:crossAx val="76157312"/>
        <c:crosses val="autoZero"/>
        <c:auto val="1"/>
        <c:lblAlgn val="ctr"/>
        <c:lblOffset val="100"/>
        <c:noMultiLvlLbl val="0"/>
      </c:catAx>
      <c:valAx>
        <c:axId val="76157312"/>
        <c:scaling>
          <c:orientation val="minMax"/>
        </c:scaling>
        <c:delete val="1"/>
        <c:axPos val="b"/>
        <c:majorGridlines>
          <c:spPr>
            <a:ln w="3829">
              <a:noFill/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crossAx val="40608512"/>
        <c:crosses val="autoZero"/>
        <c:crossBetween val="between"/>
      </c:valAx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66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2846198907192133"/>
          <c:w val="0.71450760996472074"/>
          <c:h val="0.7594242053913201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взрослого населения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Lbls>
            <c:dLbl>
              <c:idx val="1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/>
                      <a:t>21,28</a:t>
                    </a:r>
                    <a:r>
                      <a:rPr lang="en-US"/>
                      <a:t>%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/>
                      <a:t>27,50</a:t>
                    </a:r>
                    <a:r>
                      <a:rPr lang="en-US"/>
                      <a:t>%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1</a:t>
                    </a:r>
                    <a:r>
                      <a:rPr lang="ru-RU"/>
                      <a:t>8,6</a:t>
                    </a:r>
                    <a:r>
                      <a:rPr lang="en-US"/>
                      <a:t>0%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1</a:t>
                    </a:r>
                    <a:r>
                      <a:rPr lang="ru-RU"/>
                      <a:t>5,70</a:t>
                    </a:r>
                    <a:r>
                      <a:rPr lang="en-US"/>
                      <a:t>%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/>
                      <a:t>16</a:t>
                    </a:r>
                    <a:r>
                      <a:rPr lang="en-US"/>
                      <a:t>,</a:t>
                    </a:r>
                    <a:r>
                      <a:rPr lang="ru-RU"/>
                      <a:t>9</a:t>
                    </a:r>
                    <a:r>
                      <a:rPr lang="en-US"/>
                      <a:t>0%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Лист1!$A$2:$A$8</c:f>
              <c:strCache>
                <c:ptCount val="6"/>
                <c:pt idx="1">
                  <c:v>20-29 лет</c:v>
                </c:pt>
                <c:pt idx="2">
                  <c:v>30-39 лет</c:v>
                </c:pt>
                <c:pt idx="3">
                  <c:v>40-49 лет</c:v>
                </c:pt>
                <c:pt idx="4">
                  <c:v>50-59 лет</c:v>
                </c:pt>
                <c:pt idx="5">
                  <c:v>60-80 и старше</c:v>
                </c:pt>
              </c:strCache>
            </c:strRef>
          </c:cat>
          <c:val>
            <c:numRef>
              <c:f>Лист1!$B$2:$B$8</c:f>
              <c:numCache>
                <c:formatCode>0.00%</c:formatCode>
                <c:ptCount val="7"/>
                <c:pt idx="1">
                  <c:v>0.212785</c:v>
                </c:pt>
                <c:pt idx="2">
                  <c:v>0.27504790000000001</c:v>
                </c:pt>
                <c:pt idx="3">
                  <c:v>0.18568080000000001</c:v>
                </c:pt>
                <c:pt idx="4" formatCode="0%">
                  <c:v>0.15742600000000001</c:v>
                </c:pt>
                <c:pt idx="5">
                  <c:v>0.16900000000000001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egendEntry>
        <c:idx val="0"/>
        <c:delete val="1"/>
      </c:legendEntry>
      <c:legendEntry>
        <c:idx val="6"/>
        <c:delete val="1"/>
      </c:legendEntry>
      <c:layout>
        <c:manualLayout>
          <c:xMode val="edge"/>
          <c:yMode val="edge"/>
          <c:x val="0.71237592342377321"/>
          <c:y val="0.17186705027256208"/>
          <c:w val="0.27085247480159658"/>
          <c:h val="0.8281329497274378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9"/>
    </mc:Choice>
    <mc:Fallback>
      <c:style val="39"/>
    </mc:Fallback>
  </mc:AlternateContent>
  <c:chart>
    <c:autoTitleDeleted val="0"/>
    <c:view3D>
      <c:rotX val="0"/>
      <c:rotY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225092983768766"/>
          <c:y val="0"/>
          <c:w val="0.75673082531350244"/>
          <c:h val="0.81591497902154453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СМП</c:v>
                </c:pt>
                <c:pt idx="1">
                  <c:v>Врачи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43.1</c:v>
                </c:pt>
                <c:pt idx="1">
                  <c:v>38.5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СМП</c:v>
                </c:pt>
                <c:pt idx="1">
                  <c:v>Врачи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38.299999999999997</c:v>
                </c:pt>
                <c:pt idx="1">
                  <c:v>44.8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3847168"/>
        <c:axId val="74152576"/>
        <c:axId val="0"/>
      </c:bar3DChart>
      <c:catAx>
        <c:axId val="73847168"/>
        <c:scaling>
          <c:orientation val="minMax"/>
        </c:scaling>
        <c:delete val="0"/>
        <c:axPos val="l"/>
        <c:majorTickMark val="out"/>
        <c:minorTickMark val="none"/>
        <c:tickLblPos val="nextTo"/>
        <c:crossAx val="74152576"/>
        <c:crosses val="autoZero"/>
        <c:auto val="1"/>
        <c:lblAlgn val="ctr"/>
        <c:lblOffset val="100"/>
        <c:noMultiLvlLbl val="0"/>
      </c:catAx>
      <c:valAx>
        <c:axId val="7415257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73847168"/>
        <c:crosses val="autoZero"/>
        <c:crossBetween val="between"/>
      </c:valAx>
      <c:spPr>
        <a:solidFill>
          <a:srgbClr val="FFC000"/>
        </a:solidFill>
        <a:ln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spPr>
    <a:solidFill>
      <a:srgbClr val="FFFF00"/>
    </a:soli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marker>
            <c:symbol val="none"/>
          </c:marker>
          <c:cat>
            <c:strRef>
              <c:f>Лист1!$A$2:$A$14</c:f>
              <c:strCache>
                <c:ptCount val="13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  <c:pt idx="12">
                  <c:v>среднегодовая 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marker>
            <c:symbol val="none"/>
          </c:marker>
          <c:cat>
            <c:strRef>
              <c:f>Лист1!$A$2:$A$14</c:f>
              <c:strCache>
                <c:ptCount val="13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  <c:pt idx="12">
                  <c:v>среднегодовая </c:v>
                </c:pt>
              </c:strCache>
            </c:strRef>
          </c:cat>
          <c:val>
            <c:numRef>
              <c:f>Лист1!$C$2:$C$14</c:f>
              <c:numCache>
                <c:formatCode>General</c:formatCode>
                <c:ptCount val="13"/>
              </c:numCache>
            </c:numRef>
          </c:val>
          <c:smooth val="0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СКПН на 1 жителя</c:v>
                </c:pt>
              </c:strCache>
            </c:strRef>
          </c:tx>
          <c:marker>
            <c:symbol val="none"/>
          </c:marker>
          <c:dLbls>
            <c:dLbl>
              <c:idx val="11"/>
              <c:layout>
                <c:manualLayout>
                  <c:x val="2.9433406916850733E-2"/>
                  <c:y val="-4.43574690150032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5.7395143487858721E-2"/>
                  <c:y val="3.392041748206131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Лист1!$A$2:$A$14</c:f>
              <c:strCache>
                <c:ptCount val="13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  <c:pt idx="12">
                  <c:v>среднегодовая </c:v>
                </c:pt>
              </c:strCache>
            </c:strRef>
          </c:cat>
          <c:val>
            <c:numRef>
              <c:f>Лист1!$D$2:$D$14</c:f>
              <c:numCache>
                <c:formatCode>General</c:formatCode>
                <c:ptCount val="13"/>
                <c:pt idx="0">
                  <c:v>108.68</c:v>
                </c:pt>
                <c:pt idx="1">
                  <c:v>106.75</c:v>
                </c:pt>
                <c:pt idx="2">
                  <c:v>105.91</c:v>
                </c:pt>
                <c:pt idx="3">
                  <c:v>102.73</c:v>
                </c:pt>
                <c:pt idx="4">
                  <c:v>104.72</c:v>
                </c:pt>
                <c:pt idx="5">
                  <c:v>102.27</c:v>
                </c:pt>
                <c:pt idx="6">
                  <c:v>84.62</c:v>
                </c:pt>
                <c:pt idx="7">
                  <c:v>98.69</c:v>
                </c:pt>
                <c:pt idx="8">
                  <c:v>95.63</c:v>
                </c:pt>
                <c:pt idx="9">
                  <c:v>101.83</c:v>
                </c:pt>
                <c:pt idx="10">
                  <c:v>116.03</c:v>
                </c:pt>
                <c:pt idx="11">
                  <c:v>109.45</c:v>
                </c:pt>
                <c:pt idx="12">
                  <c:v>103.1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660544"/>
        <c:axId val="77662080"/>
      </c:lineChart>
      <c:catAx>
        <c:axId val="77660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7662080"/>
        <c:crosses val="autoZero"/>
        <c:auto val="1"/>
        <c:lblAlgn val="ctr"/>
        <c:lblOffset val="100"/>
        <c:noMultiLvlLbl val="0"/>
      </c:catAx>
      <c:valAx>
        <c:axId val="776620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7660544"/>
        <c:crosses val="autoZero"/>
        <c:crossBetween val="between"/>
      </c:valAx>
      <c:spPr>
        <a:solidFill>
          <a:srgbClr val="FFCCFF"/>
        </a:solidFill>
        <a:ln w="25400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рождаемость</c:v>
                </c:pt>
              </c:strCache>
            </c:strRef>
          </c:tx>
          <c:invertIfNegative val="0"/>
          <c:dLbls>
            <c:dLbl>
              <c:idx val="3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 г.Алматы 2017г.</c:v>
                </c:pt>
                <c:pt idx="1">
                  <c:v>2015г.</c:v>
                </c:pt>
                <c:pt idx="2">
                  <c:v>2016г.</c:v>
                </c:pt>
                <c:pt idx="3">
                  <c:v>2017г.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17.899999999999999</c:v>
                </c:pt>
                <c:pt idx="1">
                  <c:v>27.2</c:v>
                </c:pt>
                <c:pt idx="2">
                  <c:v>27.2</c:v>
                </c:pt>
                <c:pt idx="3">
                  <c:v>22.85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смертность</c:v>
                </c:pt>
              </c:strCache>
            </c:strRef>
          </c:tx>
          <c:invertIfNegative val="0"/>
          <c:dLbls>
            <c:dLbl>
              <c:idx val="3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 г.Алматы 2017г.</c:v>
                </c:pt>
                <c:pt idx="1">
                  <c:v>2015г.</c:v>
                </c:pt>
                <c:pt idx="2">
                  <c:v>2016г.</c:v>
                </c:pt>
                <c:pt idx="3">
                  <c:v>2017г.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6.2</c:v>
                </c:pt>
                <c:pt idx="1">
                  <c:v>5.6</c:v>
                </c:pt>
                <c:pt idx="2">
                  <c:v>5.3</c:v>
                </c:pt>
                <c:pt idx="3">
                  <c:v>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естественный прирост</c:v>
                </c:pt>
              </c:strCache>
            </c:strRef>
          </c:tx>
          <c:invertIfNegative val="0"/>
          <c:dLbls>
            <c:dLbl>
              <c:idx val="3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 г.Алматы 2017г.</c:v>
                </c:pt>
                <c:pt idx="1">
                  <c:v>2015г.</c:v>
                </c:pt>
                <c:pt idx="2">
                  <c:v>2016г.</c:v>
                </c:pt>
                <c:pt idx="3">
                  <c:v>2017г.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11.7</c:v>
                </c:pt>
                <c:pt idx="1">
                  <c:v>21.6</c:v>
                </c:pt>
                <c:pt idx="2">
                  <c:v>21.9</c:v>
                </c:pt>
                <c:pt idx="3">
                  <c:v>17.850000000000001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6977152"/>
        <c:axId val="86983040"/>
      </c:barChart>
      <c:catAx>
        <c:axId val="86977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86983040"/>
        <c:crosses val="autoZero"/>
        <c:auto val="1"/>
        <c:lblAlgn val="ctr"/>
        <c:lblOffset val="100"/>
        <c:noMultiLvlLbl val="0"/>
      </c:catAx>
      <c:valAx>
        <c:axId val="869830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86977152"/>
        <c:crosses val="autoZero"/>
        <c:crossBetween val="between"/>
      </c:valAx>
      <c:spPr>
        <a:noFill/>
        <a:ln w="25384">
          <a:noFill/>
        </a:ln>
      </c:spPr>
    </c:plotArea>
    <c:legend>
      <c:legendPos val="r"/>
      <c:layout/>
      <c:overlay val="0"/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gap"/>
    <c:showDLblsOverMax val="0"/>
  </c:chart>
  <c:spPr>
    <a:solidFill>
      <a:srgbClr val="FFCCFF"/>
    </a:solidFill>
  </c:spPr>
  <c:txPr>
    <a:bodyPr/>
    <a:lstStyle/>
    <a:p>
      <a:pPr>
        <a:defRPr sz="1794"/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view3D>
      <c:rotX val="4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3126453371822641E-2"/>
          <c:y val="0"/>
          <c:w val="0.78913759354951674"/>
          <c:h val="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Lbls>
            <c:txPr>
              <a:bodyPr/>
              <a:lstStyle/>
              <a:p>
                <a:pPr>
                  <a:defRPr sz="1401" b="1" baseline="0"/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Лист1!$A$2:$A$9</c:f>
              <c:strCache>
                <c:ptCount val="8"/>
                <c:pt idx="0">
                  <c:v>зар.плата</c:v>
                </c:pt>
                <c:pt idx="1">
                  <c:v>ком.услуги</c:v>
                </c:pt>
                <c:pt idx="2">
                  <c:v>ЛС, ИМН</c:v>
                </c:pt>
                <c:pt idx="3">
                  <c:v>ОС</c:v>
                </c:pt>
                <c:pt idx="4">
                  <c:v>Хоз.товары</c:v>
                </c:pt>
                <c:pt idx="5">
                  <c:v>Автоуслуги</c:v>
                </c:pt>
                <c:pt idx="6">
                  <c:v>КДУ</c:v>
                </c:pt>
                <c:pt idx="7">
                  <c:v>Прочие услуги</c:v>
                </c:pt>
              </c:strCache>
            </c:strRef>
          </c:cat>
          <c:val>
            <c:numRef>
              <c:f>Лист1!$B$2:$B$9</c:f>
              <c:numCache>
                <c:formatCode>0.0%</c:formatCode>
                <c:ptCount val="8"/>
                <c:pt idx="0">
                  <c:v>0.72799999999999998</c:v>
                </c:pt>
                <c:pt idx="1">
                  <c:v>1.2999999999999999E-2</c:v>
                </c:pt>
                <c:pt idx="2">
                  <c:v>8.3000000000000004E-2</c:v>
                </c:pt>
                <c:pt idx="3">
                  <c:v>8.9999999999999993E-3</c:v>
                </c:pt>
                <c:pt idx="4">
                  <c:v>1.6E-2</c:v>
                </c:pt>
                <c:pt idx="5">
                  <c:v>2.5000000000000001E-2</c:v>
                </c:pt>
                <c:pt idx="6">
                  <c:v>0.08</c:v>
                </c:pt>
                <c:pt idx="7">
                  <c:v>0.05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14">
          <a:noFill/>
        </a:ln>
      </c:spPr>
    </c:plotArea>
    <c:legend>
      <c:legendPos val="r"/>
      <c:layout>
        <c:manualLayout>
          <c:xMode val="edge"/>
          <c:yMode val="edge"/>
          <c:x val="0.18240694489460002"/>
          <c:y val="2.6375489471583042E-2"/>
          <c:w val="0.61815535769893182"/>
          <c:h val="0.18490822142377833"/>
        </c:manualLayout>
      </c:layout>
      <c:overlay val="0"/>
      <c:txPr>
        <a:bodyPr/>
        <a:lstStyle/>
        <a:p>
          <a:pPr>
            <a:defRPr sz="1201" b="1" baseline="0"/>
          </a:pPr>
          <a:endParaRPr lang="ru-RU"/>
        </a:p>
      </c:txPr>
    </c:legend>
    <c:plotVisOnly val="1"/>
    <c:dispBlanksAs val="gap"/>
    <c:showDLblsOverMax val="0"/>
  </c:chart>
  <c:spPr>
    <a:solidFill>
      <a:srgbClr val="FF99CC"/>
    </a:solidFill>
  </c:spPr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0"/>
      <c:perspective val="30"/>
    </c:view3D>
    <c:floor>
      <c:thickness val="0"/>
    </c:floor>
    <c:sideWall>
      <c:thickness val="0"/>
      <c:spPr>
        <a:solidFill>
          <a:schemeClr val="accent4">
            <a:lumMod val="20000"/>
            <a:lumOff val="80000"/>
          </a:schemeClr>
        </a:solidFill>
      </c:spPr>
    </c:sideWall>
    <c:backWall>
      <c:thickness val="0"/>
      <c:spPr>
        <a:solidFill>
          <a:schemeClr val="accent4">
            <a:lumMod val="20000"/>
            <a:lumOff val="80000"/>
          </a:schemeClr>
        </a:solidFill>
      </c:spPr>
    </c:backWall>
    <c:plotArea>
      <c:layout>
        <c:manualLayout>
          <c:layoutTarget val="inner"/>
          <c:xMode val="edge"/>
          <c:yMode val="edge"/>
          <c:x val="8.2927889782255904E-2"/>
          <c:y val="2.4421863719436099E-2"/>
          <c:w val="0.91707211021774404"/>
          <c:h val="0.8112823847894914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2015г.- 1 720 912</c:v>
                </c:pt>
                <c:pt idx="2">
                  <c:v>2016г.- 3 484 530</c:v>
                </c:pt>
                <c:pt idx="4">
                  <c:v>2017г.- 15 409 753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2015г.- 1 720 912</c:v>
                </c:pt>
                <c:pt idx="2">
                  <c:v>2016г.- 3 484 530</c:v>
                </c:pt>
                <c:pt idx="4">
                  <c:v>2017г.- 15 409 753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диффоплата 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2015г.- 1 720 912</c:v>
                </c:pt>
                <c:pt idx="2">
                  <c:v>2016г.- 3 484 530</c:v>
                </c:pt>
                <c:pt idx="4">
                  <c:v>2017г.- 15 409 753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 formatCode="#,##0">
                  <c:v>1720912</c:v>
                </c:pt>
                <c:pt idx="2" formatCode="#,##0.00">
                  <c:v>3484530</c:v>
                </c:pt>
                <c:pt idx="4" formatCode="#,##0.00">
                  <c:v>15409753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90076672"/>
        <c:axId val="90078208"/>
        <c:axId val="0"/>
      </c:bar3DChart>
      <c:catAx>
        <c:axId val="90076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 i="0" baseline="0"/>
            </a:pPr>
            <a:endParaRPr lang="ru-RU"/>
          </a:p>
        </c:txPr>
        <c:crossAx val="90078208"/>
        <c:crosses val="autoZero"/>
        <c:auto val="1"/>
        <c:lblAlgn val="ctr"/>
        <c:lblOffset val="100"/>
        <c:noMultiLvlLbl val="0"/>
      </c:catAx>
      <c:valAx>
        <c:axId val="900782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34" b="1"/>
            </a:pPr>
            <a:endParaRPr lang="ru-RU"/>
          </a:p>
        </c:txPr>
        <c:crossAx val="90076672"/>
        <c:crosses val="autoZero"/>
        <c:crossBetween val="between"/>
      </c:valAx>
      <c:spPr>
        <a:solidFill>
          <a:srgbClr val="FF99CC"/>
        </a:solidFill>
        <a:ln w="18755">
          <a:noFill/>
        </a:ln>
      </c:spPr>
    </c:plotArea>
    <c:legend>
      <c:legendPos val="b"/>
      <c:legendEntry>
        <c:idx val="0"/>
        <c:delete val="1"/>
      </c:legendEntry>
      <c:legendEntry>
        <c:idx val="1"/>
        <c:delete val="1"/>
      </c:legendEntry>
      <c:layout/>
      <c:overlay val="0"/>
      <c:txPr>
        <a:bodyPr/>
        <a:lstStyle/>
        <a:p>
          <a:pPr>
            <a:defRPr b="1" i="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331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536687100307806"/>
          <c:y val="5.4884342021435384E-2"/>
          <c:w val="0.7883124331680762"/>
          <c:h val="0.857203428309069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Врачи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9.1722887301012329E-2"/>
                  <c:y val="3.7586204107096809E-2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3"/>
                <c:pt idx="0">
                  <c:v>2015г.</c:v>
                </c:pt>
                <c:pt idx="1">
                  <c:v>2016г.</c:v>
                </c:pt>
                <c:pt idx="2">
                  <c:v>2017г.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 formatCode="#,##0.00">
                  <c:v>103552.8</c:v>
                </c:pt>
                <c:pt idx="1">
                  <c:v>113592</c:v>
                </c:pt>
                <c:pt idx="2">
                  <c:v>168868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СМП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7777777777777776E-2"/>
                  <c:y val="1.683619596536692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8518518518518517E-2"/>
                  <c:y val="1.40301633044724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0123456790123455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3"/>
                <c:pt idx="0">
                  <c:v>2015г.</c:v>
                </c:pt>
                <c:pt idx="1">
                  <c:v>2016г.</c:v>
                </c:pt>
                <c:pt idx="2">
                  <c:v>2017г.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 formatCode="#,##0.00">
                  <c:v>77568.5</c:v>
                </c:pt>
                <c:pt idx="1">
                  <c:v>86661</c:v>
                </c:pt>
                <c:pt idx="2">
                  <c:v>101495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ММП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3148148148148178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9320987654320986E-2"/>
                  <c:y val="-1.40301633044724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7777777777777776E-2"/>
                  <c:y val="2.8060326608945396E-3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3"/>
                <c:pt idx="0">
                  <c:v>2015г.</c:v>
                </c:pt>
                <c:pt idx="1">
                  <c:v>2016г.</c:v>
                </c:pt>
                <c:pt idx="2">
                  <c:v>2017г.</c:v>
                </c:pt>
              </c:strCache>
            </c:strRef>
          </c:cat>
          <c:val>
            <c:numRef>
              <c:f>Лист1!$D$2:$D$5</c:f>
              <c:numCache>
                <c:formatCode>#,##0</c:formatCode>
                <c:ptCount val="4"/>
                <c:pt idx="0" formatCode="#,##0.00">
                  <c:v>38336.800000000003</c:v>
                </c:pt>
                <c:pt idx="1">
                  <c:v>52541</c:v>
                </c:pt>
                <c:pt idx="2">
                  <c:v>62353</c:v>
                </c:pt>
                <c:pt idx="3" formatCode="General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0348928"/>
        <c:axId val="90358912"/>
      </c:barChart>
      <c:catAx>
        <c:axId val="90348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90358912"/>
        <c:crosses val="autoZero"/>
        <c:auto val="1"/>
        <c:lblAlgn val="ctr"/>
        <c:lblOffset val="100"/>
        <c:noMultiLvlLbl val="0"/>
      </c:catAx>
      <c:valAx>
        <c:axId val="90358912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90348928"/>
        <c:crosses val="autoZero"/>
        <c:crossBetween val="between"/>
      </c:valAx>
      <c:spPr>
        <a:solidFill>
          <a:srgbClr val="FFFF66"/>
        </a:solidFill>
      </c:spPr>
    </c:plotArea>
    <c:legend>
      <c:legendPos val="r"/>
      <c:layout/>
      <c:overlay val="0"/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358"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0.12628</cdr:x>
      <cdr:y>0.33063</cdr:y>
    </cdr:from>
    <cdr:to>
      <cdr:x>0.20094</cdr:x>
      <cdr:y>0.48353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69999" y="1473200"/>
          <a:ext cx="622301" cy="647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0.28122</cdr:x>
      <cdr:y>0.346</cdr:y>
    </cdr:from>
    <cdr:to>
      <cdr:x>0.37707</cdr:x>
      <cdr:y>0.44964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530624" y="1512168"/>
          <a:ext cx="792088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0.42936</cdr:x>
      <cdr:y>0.26571</cdr:y>
    </cdr:from>
    <cdr:to>
      <cdr:x>0.62157</cdr:x>
      <cdr:y>0.44964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829630" y="1174315"/>
          <a:ext cx="1615722" cy="7632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884" tIns="46942" rIns="93884" bIns="46942" numCol="1" anchor="t" anchorCtr="0" compatLnSpc="1">
            <a:prstTxWarp prst="textNoShape">
              <a:avLst/>
            </a:prstTxWarp>
          </a:bodyPr>
          <a:lstStyle>
            <a:lvl1pPr defTabSz="939051">
              <a:defRPr sz="1200">
                <a:effectLst/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 bwMode="auto">
          <a:xfrm>
            <a:off x="3886200" y="0"/>
            <a:ext cx="29702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884" tIns="46942" rIns="93884" bIns="46942" numCol="1" anchor="t" anchorCtr="0" compatLnSpc="1">
            <a:prstTxWarp prst="textNoShape">
              <a:avLst/>
            </a:prstTxWarp>
          </a:bodyPr>
          <a:lstStyle>
            <a:lvl1pPr algn="r" defTabSz="939051">
              <a:defRPr sz="1200">
                <a:effectLst/>
                <a:latin typeface="Calibri" pitchFamily="34" charset="0"/>
              </a:defRPr>
            </a:lvl1pPr>
          </a:lstStyle>
          <a:p>
            <a:pPr>
              <a:defRPr/>
            </a:pPr>
            <a:fld id="{E4B6C51D-7DAB-4D5C-A025-7B8376664AD9}" type="datetimeFigureOut">
              <a:rPr lang="ru-RU"/>
              <a:pPr>
                <a:defRPr/>
              </a:pPr>
              <a:t>21.01.2018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46125"/>
            <a:ext cx="497522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89" tIns="45994" rIns="91989" bIns="45994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722813"/>
            <a:ext cx="5486400" cy="447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884" tIns="46942" rIns="93884" bIns="469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 bwMode="auto">
          <a:xfrm>
            <a:off x="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884" tIns="46942" rIns="93884" bIns="46942" numCol="1" anchor="b" anchorCtr="0" compatLnSpc="1">
            <a:prstTxWarp prst="textNoShape">
              <a:avLst/>
            </a:prstTxWarp>
          </a:bodyPr>
          <a:lstStyle>
            <a:lvl1pPr defTabSz="939051">
              <a:defRPr sz="1200">
                <a:effectLst/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 bwMode="auto">
          <a:xfrm>
            <a:off x="3886200" y="9448800"/>
            <a:ext cx="29702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884" tIns="46942" rIns="93884" bIns="46942" numCol="1" anchor="b" anchorCtr="0" compatLnSpc="1">
            <a:prstTxWarp prst="textNoShape">
              <a:avLst/>
            </a:prstTxWarp>
          </a:bodyPr>
          <a:lstStyle>
            <a:lvl1pPr algn="r" defTabSz="939051">
              <a:defRPr sz="1200">
                <a:effectLst/>
                <a:latin typeface="Calibri" pitchFamily="34" charset="0"/>
              </a:defRPr>
            </a:lvl1pPr>
          </a:lstStyle>
          <a:p>
            <a:pPr>
              <a:defRPr/>
            </a:pPr>
            <a:fld id="{D7119E4B-CDF4-4420-B362-28241BB96D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3409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11674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 eaLnBrk="0" hangingPunct="0">
              <a:defRPr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 defTabSz="938213" eaLnBrk="0" hangingPunct="0">
              <a:defRPr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 defTabSz="938213" eaLnBrk="0" hangingPunct="0"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 defTabSz="938213" eaLnBrk="0" hangingPunct="0">
              <a:defRPr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 defTabSz="938213" eaLnBrk="0" hangingPunct="0">
              <a:defRPr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eaLnBrk="1" hangingPunct="1"/>
            <a:fld id="{4039F9B9-36CF-4EB0-82FD-853330217454}" type="slidenum">
              <a:rPr lang="ru-RU" altLang="ru-RU" smtClean="0">
                <a:solidFill>
                  <a:srgbClr val="000000"/>
                </a:solidFill>
                <a:latin typeface="Calibri" pitchFamily="34" charset="0"/>
              </a:rPr>
              <a:pPr eaLnBrk="1" hangingPunct="1"/>
              <a:t>12</a:t>
            </a:fld>
            <a:endParaRPr lang="ru-RU" altLang="ru-RU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776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11776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 eaLnBrk="0" hangingPunct="0">
              <a:defRPr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 defTabSz="938213" eaLnBrk="0" hangingPunct="0">
              <a:defRPr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 defTabSz="938213" eaLnBrk="0" hangingPunct="0"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 defTabSz="938213" eaLnBrk="0" hangingPunct="0">
              <a:defRPr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 defTabSz="938213" eaLnBrk="0" hangingPunct="0">
              <a:defRPr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eaLnBrk="1" hangingPunct="1"/>
            <a:fld id="{765BAAB8-B285-44C6-8C49-E99A5F0FBA9C}" type="slidenum">
              <a:rPr lang="ru-RU" altLang="ru-RU" smtClean="0">
                <a:latin typeface="Calibri" pitchFamily="34" charset="0"/>
              </a:rPr>
              <a:pPr eaLnBrk="1" hangingPunct="1"/>
              <a:t>24</a:t>
            </a:fld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9C772-FAE0-48AF-8715-CB365EE4A9D6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CB205-329F-4E0B-BD9D-50EB4CB2C6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532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B59D7-E0E3-4DD2-9D4C-67323659560E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3EBD9F-963C-4572-B554-16497D00B9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13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9A396-1FF3-4A1E-BCF1-E2D2CDD43ED9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984E8-3B4F-403F-AD33-0817E8CAA6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848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5A679-672C-496C-90CF-706435E0459F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837DC-75BE-49CA-B07A-835D22B19C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3441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510820-FA52-4CC5-938C-0FE2179024E0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4611C-C5B0-4D2F-A96D-46799636C2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0887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25FE9-45B5-4291-8B02-838DDCAF7DA8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BC8F2-673B-4852-8953-4A928B9A8B5A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4516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DE05B-3EF2-43D6-9498-362CC355B378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BDA261-8E97-4AB1-B848-936B16FABF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2545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9DA24-74A5-4C7E-82A9-55B2805616EA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94911-090C-475C-AE1B-2F2771CE19B1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1465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2BCBD-EFED-41E4-BBE0-CCEA9FDB0A1B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6D784E-206B-49CA-87DA-C0D4271DB343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627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E768D-B2D3-428E-9885-6A6336F8918E}" type="datetimeFigureOut">
              <a:rPr lang="ru-RU"/>
              <a:pPr>
                <a:defRPr/>
              </a:pPr>
              <a:t>21.01.2018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B9AC6-5542-4F75-9CD4-ED7C45CAB56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84932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1D7E4-7DA6-40F7-944D-09CCE5596658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E17A4-2869-419F-9F6E-D3622B22C9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417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7F345-E7CB-4ECE-800E-394EF617F3A2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6D24D-AD01-4462-9519-3CC47F1AF0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125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ED12D-9029-4A2F-B8DC-F457E14E06D3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22864-95D2-4358-A559-885EBB4D3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7869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EF057-7141-4E83-A56F-DAB31E1E5CF6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8EB2B7-ADEF-4769-9BB3-85C34F13D5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671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C8ACB-FCA3-4B20-8F8D-1A83EA69C3BD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494AA-5233-4295-B069-14582F6B6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5433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77BB4-A557-496F-910C-14A818C54FA2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E38F9-A829-41BA-BE1F-98D34F7A58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7623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D1452-D4DE-4C3E-B83A-E62747EDB767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F3814-02FA-4280-AA8B-9D710ECB8D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44711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737C3-5F1C-4141-9B20-F0153381015A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BB632-6587-4A8D-A498-AB5345333741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223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2C0CA-0E76-4F57-BF81-77F7AF8D858E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7DE6C-DF2A-4319-8862-EB7AFEFFF2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9307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37BCA-1010-427A-8E31-F3FB3B379FDC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97AA2-E95B-4D43-A35E-9F8EFEED200A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5646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22E7E-6F78-4EC1-AD22-BE1D1A34DAC9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A379B-0A8F-4E78-8FC2-5DE9D22D567E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69680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3FA9D-E6DE-4107-A033-A630C4C62228}" type="datetimeFigureOut">
              <a:rPr lang="ru-RU"/>
              <a:pPr>
                <a:defRPr/>
              </a:pPr>
              <a:t>21.01.2018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35B40-6250-4C72-B44B-3F6751A1C84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9875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E9D76-9B6A-4CF9-AB11-DF4BEBEDBAFD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AEAB10-C272-42F2-8B8C-67BB089209BF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>
                  <a:shade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18843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72464-CC9C-488A-A5C3-5B183DA634AE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F8B98-360B-4A94-AACF-91D5D70C62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0392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2FFAD-E159-4315-8AF7-D6F97D3E1B47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9F74D-8D9E-4393-A991-17D35C268F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3144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B3E63-669E-41BE-ACF9-0411268D5649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C2535-C5D5-4CE4-92B0-AE112B23B9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00414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F2751-CE63-42A8-A371-295D13C7DFE3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D0680-F3AB-4B11-BBA2-666CB44D8A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93231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3D761-6BE1-494A-8C1E-0F29F9DDB762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7DADF-C99E-44D9-9243-486F713911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38782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4F81C-C07D-476C-846E-97792116E375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31AF2-F9E8-4A8C-993F-2498546A9B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70324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FF36D-75BB-4648-B191-2A6D002A2B6C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D667B-D0D8-4189-98B8-D6CC8E016FF8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3738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612C8-B75F-4CB6-AB12-D8AD9C16E5D9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B2D57-0B6E-4FAA-A5F9-C510823BDF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93015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19E94-84F8-4890-A376-B5702FFDB453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059B5-213F-4EE8-A66F-9095E679995A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058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A72D0-40DF-44B0-AF78-A69D33FB6837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C171A-9399-481D-9DEC-1836AFAF6420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818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09A32-357A-49BC-A7A3-2EAA212579FF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3F3FF-F202-4D56-89CD-2FF26D6757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2816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7B3C4-543D-4B90-8545-74681BAC5729}" type="datetimeFigureOut">
              <a:rPr lang="ru-RU"/>
              <a:pPr>
                <a:defRPr/>
              </a:pPr>
              <a:t>21.01.2018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5767A5-6033-4FE9-957B-D4DC4DD185C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876352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A2E73-42B4-4043-AD80-619A132BB393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D51A1-FAC8-4CBF-A3DE-89827AAC5D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25458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358F2-15D6-47FC-9C98-187BB6548CD4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EBA91-0E51-40C8-BEEA-02C9F424BC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26985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4F027-CF7C-4B9C-8998-CE94DFB80A74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E2199-7537-4EC9-856D-1F3CE999C4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71408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14D48-745B-42CF-B356-58FC28A5764E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401F8-F4DD-4F85-A029-3D26FD35E8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14479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FE20C-6F01-4A7D-9AC6-2FEDFA6C0BF9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B9277-FA22-410C-B2E8-F3B2501ACF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6897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E27A6-D76C-403F-AFB2-BD7596F3FC2E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4AD66-04BC-4275-8748-38B6EBEE8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0749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6E471-8951-4005-BB59-91B47B08F3E3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EA0C7-EE11-4B3C-A366-66F3E2B74F1C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728837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AFD04-B030-448C-A165-CBBEE8969C15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CB6900-A61F-4A0B-AA01-038766CFD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6935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A3B75-4515-4674-B376-EA7B314269A1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0BC5F-5A84-4237-8D0F-B87CA72795DA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275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E42AA-B88B-4EE8-B510-042D09AC86B2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AB758-910C-42E6-B87C-DE651217EAC5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>
                  <a:shade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88266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30E14-DC57-4808-9C7F-F6FF3741A296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7EB6A-10C0-4D1C-800B-A78EA4EFAE0F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75111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E4FE3-ACB3-40CC-B21C-94D09DD68A3D}" type="datetimeFigureOut">
              <a:rPr lang="ru-RU"/>
              <a:pPr>
                <a:defRPr/>
              </a:pPr>
              <a:t>21.01.2018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3826C4-4F62-4234-BB04-66F96312FA7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93136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F33AC7-7C85-45F1-A2D0-BB1DEC322356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508A24-0997-48AE-99FE-76E49FA88A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81876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E5429-1B7D-4E37-924E-B80467F22895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DA3A5-915F-4AA9-A020-CF5472D58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12379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4CC845-79AD-40C4-8EDB-38B08424BDDB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2AC8F-5086-4C06-87B4-223FE777EA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23290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4836E7-A81A-4345-BC50-082D86C732D3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309D2-AE64-4B3F-8AF2-468DA250E1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07127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9B3B6-7CFA-4838-A0B2-740F4243DD3F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58621-8E76-4002-88A7-BEAB4961AB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52361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25C6E-9389-45A9-8359-CCA24F5F0B44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71043-EA9E-417A-888B-2FDEAB4200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76201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76E74-3E59-4552-9352-D0D3743498EB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CB181-7327-4701-826C-F53AE4DEFECE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92825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E9EF8-C85C-457C-8234-00CE3BB96CEE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F32DA-D6C1-4952-845E-0035ED6A7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512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97649-8E0A-4573-88C7-750B08AAC87F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0E0BA-B9A2-4DD2-82BA-887DE06B5043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>
                  <a:shade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553291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B34A3-4E6D-4984-8117-00C31C47BD4C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153EF-6C3F-4ABC-B873-B6170FDEEF6C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5269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33ACF-7BB9-4C6A-8B27-C08B6FA3E128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0BDD6-B956-448D-AEE5-35E7883A37EF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84052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25895-938C-45BF-BD67-2532006B40A0}" type="datetimeFigureOut">
              <a:rPr lang="ru-RU"/>
              <a:pPr>
                <a:defRPr/>
              </a:pPr>
              <a:t>21.01.2018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83A4E-A277-4DA3-8580-D8D107D4705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310649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14766-6F6E-41DB-8BA7-D1F52362B474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15E72-6DB3-43DA-AD50-A0AD09F635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56655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946D2-ED8B-49B1-B27F-3F222113FB62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D4913-19FF-43B8-8960-943D036144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56650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30AEE-D09F-46F3-8ACD-0AA36CEFED99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3A937-8827-453A-85BA-96A559AF7E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96935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923E2-33F5-4B61-A388-64232AB478DE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78A4D-01EB-4671-B08A-61B1FE2FF1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40317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3F6C9-50D6-4202-8008-91C8B38B000F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66CE8-AD0C-4698-913A-C9731887AF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36806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20332-DF0A-42AE-88F8-905BF4B4D002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CAA18-713E-4E89-96C3-9A22873E11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53426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76A66-615D-4E1C-859E-44B0E97C94A6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76852-7C53-4167-8B6C-78EB56D52688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06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4130C-944A-48FF-BDF8-3A4968110EDF}" type="datetimeFigureOut">
              <a:rPr lang="ru-RU"/>
              <a:pPr>
                <a:defRPr/>
              </a:pPr>
              <a:t>21.01.2018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00D77-5342-4135-B486-4BB44D57A1C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338164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B34CB-4F14-4B98-B39B-5F46550A09FB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77137-7779-46B8-8202-801CE07357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2795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4EC7C-2094-4DC0-81A2-A7EE55C29515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9ED7E-855B-4D56-9A70-923F93CFD3E1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63217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E9699-5B70-4A3B-A4A4-0F1D16A0541A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F2D4B-5E8E-4991-A8CC-6E02A6B551F2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36651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333AD-C5E0-4241-834D-F48D91AFFAE0}" type="datetimeFigureOut">
              <a:rPr lang="ru-RU"/>
              <a:pPr>
                <a:defRPr/>
              </a:pPr>
              <a:t>21.01.2018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3FF6A-B5B4-4367-8C6E-A9212B59627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388917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30E08-BD2A-4262-8593-625F5EA29FEF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B5A7F-4DA4-46D0-B55D-CB60EB4293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07158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71750-2613-481C-BD39-74046D035790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38A1E-2FB7-4E4E-A2D4-3705EE1236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75573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6EB90-E13C-43EF-A372-171FDC4C23F8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8FF4E-2F9B-47C3-8B06-F8E3966787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32723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4CB35F-2E65-4238-A604-66A1E1654044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59A61-BAB3-4B8D-93C4-ECDFC04FAE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02081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AC8E0-D4CD-4F48-9645-10824CB0AE75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9F27C-B60F-45D9-B3F3-04D79A9BBA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77483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C7488-FD41-4CCB-9BB0-B7FE9404532C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AE546-4F73-4467-BEDF-A677D517BD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437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53566-C815-416F-954B-44638CCA1A18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60E2C-C980-4706-82A2-C9B1490232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18078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066681-9A5A-4DEB-B0B3-9E27D6CFCA88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63DE9-2781-4CE9-A716-4FAE0815E003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35976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16EC6-3938-4A0A-AA6B-6C16F0718223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2F80B-B96F-49F6-A13E-9742D6F077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781123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B0298-124D-49B0-801D-A7DEDE1F438B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B928B-E642-4CBB-8F31-CC7070DB6ED8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491687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347725-297D-431C-89E0-559A033665E2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ACA56-A799-4A97-AC69-CD0E2A1434AE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136573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1E394-11C6-40E8-9E07-E5E9705F722D}" type="datetimeFigureOut">
              <a:rPr lang="ru-RU"/>
              <a:pPr>
                <a:defRPr/>
              </a:pPr>
              <a:t>21.01.2018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0151B-B752-440F-B003-0128D3320E5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863292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A9D89-FE3F-489A-B12D-41666B989D2C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A8A9E7-EB59-4F6F-BC3A-B01BC704BA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735331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30666-DC23-4D3D-A1BE-C8E8764B99FB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1F749-334A-400B-8F88-45D5C517E8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202182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B5731-19C5-440B-AD1E-BD18722FE829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70090-20AB-40F3-9EA0-66BE96AECA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408115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E69DF8-C83A-41E9-A40D-CEB7F1369D81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A6837-040F-4603-86DA-DA6CADDC06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03882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A2D68-7900-42F2-B471-80A94AA9550C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DAE87-4143-41FF-9883-931B20B5FD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087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16C8D-FCA1-46F7-99AF-1BF3706ED3A1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64AE5-C3D5-46CE-A810-8676605AD2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101058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70219-3189-4AA7-A268-57096DE14D97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4A40D-22CE-48E6-9437-B59DD3E626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324203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17EAF-84B6-42A4-8174-A8617E223586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80752-9A02-4E50-84AB-CBFF387863E7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28807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26B3E-B97E-408E-84CC-796197B95CE4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8B676-4158-40BD-953E-757C9C6AF5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11207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98C36-68EB-4CE5-9D50-A9DD1EEBF52F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A9C3C-AA18-4F1B-8854-FBCD455AAA14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107885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7BB06-F69F-4EA7-9F46-CC9983528967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E95BC-7AED-42B9-97FF-9309FB49CDAF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93207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5284A-6A6D-4179-8B84-29874BAB82BE}" type="datetimeFigureOut">
              <a:rPr lang="ru-RU"/>
              <a:pPr>
                <a:defRPr/>
              </a:pPr>
              <a:t>21.01.2018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6BC3C-AC5A-42E2-8AA2-70DAD233A40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866982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5F52A-9D5E-4E8A-A9FC-B9AE731EEF1E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30D6B5-D361-49EC-AE2E-7D4199BAA6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350057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437F9-9E23-4460-992A-75DF9F8D629A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E3172-16E6-40BF-9CCF-50DE4731EA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791008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76905-322A-40D8-B885-DD00039D4CCC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CE13F-1D28-47CA-9D28-58DEA2561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40630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867FC7-9DEB-4989-BA39-991E8EB6FDC9}" type="datetimeFigureOut">
              <a:rPr lang="en-US"/>
              <a:pPr>
                <a:defRPr/>
              </a:pPr>
              <a:t>1/21/2018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C05CD-BE13-4356-A24A-9799E994D4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72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6AE7FB7-F520-43D7-AD09-290966238AFB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20D20E8-8900-4DDA-B202-614E7AAAB8B6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>
                  <a:shade val="5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06305" r:id="rId1"/>
    <p:sldLayoutId id="2147506306" r:id="rId2"/>
    <p:sldLayoutId id="2147506278" r:id="rId3"/>
    <p:sldLayoutId id="2147506307" r:id="rId4"/>
    <p:sldLayoutId id="2147506279" r:id="rId5"/>
    <p:sldLayoutId id="2147506280" r:id="rId6"/>
    <p:sldLayoutId id="2147506308" r:id="rId7"/>
    <p:sldLayoutId id="2147506309" r:id="rId8"/>
    <p:sldLayoutId id="2147506310" r:id="rId9"/>
    <p:sldLayoutId id="2147506311" r:id="rId10"/>
    <p:sldLayoutId id="214750631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0E46562D-492C-41FE-AD13-0E931C6A949F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B58F2F6D-5853-4275-91F5-069743D56168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06313" r:id="rId1"/>
    <p:sldLayoutId id="2147506314" r:id="rId2"/>
    <p:sldLayoutId id="2147506281" r:id="rId3"/>
    <p:sldLayoutId id="2147506315" r:id="rId4"/>
    <p:sldLayoutId id="2147506282" r:id="rId5"/>
    <p:sldLayoutId id="2147506283" r:id="rId6"/>
    <p:sldLayoutId id="2147506316" r:id="rId7"/>
    <p:sldLayoutId id="2147506317" r:id="rId8"/>
    <p:sldLayoutId id="2147506318" r:id="rId9"/>
    <p:sldLayoutId id="2147506319" r:id="rId10"/>
    <p:sldLayoutId id="214750632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E194F76B-7C3D-4C1C-B4F0-3FCA0687F5DE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C0EE964F-8B1D-43BB-A69B-39AB79D9D117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06321" r:id="rId1"/>
    <p:sldLayoutId id="2147506322" r:id="rId2"/>
    <p:sldLayoutId id="2147506284" r:id="rId3"/>
    <p:sldLayoutId id="2147506323" r:id="rId4"/>
    <p:sldLayoutId id="2147506285" r:id="rId5"/>
    <p:sldLayoutId id="2147506286" r:id="rId6"/>
    <p:sldLayoutId id="2147506324" r:id="rId7"/>
    <p:sldLayoutId id="2147506325" r:id="rId8"/>
    <p:sldLayoutId id="2147506326" r:id="rId9"/>
    <p:sldLayoutId id="2147506327" r:id="rId10"/>
    <p:sldLayoutId id="214750632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4099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D6B5AED9-6FD1-426C-B74E-2A7F9D0FAC8D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0EE30FF0-54FB-48EE-864F-04BAA6A652DA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06329" r:id="rId1"/>
    <p:sldLayoutId id="2147506330" r:id="rId2"/>
    <p:sldLayoutId id="2147506287" r:id="rId3"/>
    <p:sldLayoutId id="2147506331" r:id="rId4"/>
    <p:sldLayoutId id="2147506288" r:id="rId5"/>
    <p:sldLayoutId id="2147506289" r:id="rId6"/>
    <p:sldLayoutId id="2147506332" r:id="rId7"/>
    <p:sldLayoutId id="2147506333" r:id="rId8"/>
    <p:sldLayoutId id="2147506334" r:id="rId9"/>
    <p:sldLayoutId id="2147506335" r:id="rId10"/>
    <p:sldLayoutId id="214750633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B4CA1365-6839-4EFF-A996-6791347E917A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C7084FF7-806B-4349-85C4-3E60E27763FC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06337" r:id="rId1"/>
    <p:sldLayoutId id="2147506338" r:id="rId2"/>
    <p:sldLayoutId id="2147506290" r:id="rId3"/>
    <p:sldLayoutId id="2147506339" r:id="rId4"/>
    <p:sldLayoutId id="2147506291" r:id="rId5"/>
    <p:sldLayoutId id="2147506292" r:id="rId6"/>
    <p:sldLayoutId id="2147506340" r:id="rId7"/>
    <p:sldLayoutId id="2147506341" r:id="rId8"/>
    <p:sldLayoutId id="2147506342" r:id="rId9"/>
    <p:sldLayoutId id="2147506343" r:id="rId10"/>
    <p:sldLayoutId id="214750634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614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5FF766D7-F974-4626-81DE-5E6CCDBBB89B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E9651C1D-4C4F-4405-83CF-99D180353A5C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06345" r:id="rId1"/>
    <p:sldLayoutId id="2147506346" r:id="rId2"/>
    <p:sldLayoutId id="2147506293" r:id="rId3"/>
    <p:sldLayoutId id="2147506347" r:id="rId4"/>
    <p:sldLayoutId id="2147506294" r:id="rId5"/>
    <p:sldLayoutId id="2147506295" r:id="rId6"/>
    <p:sldLayoutId id="2147506348" r:id="rId7"/>
    <p:sldLayoutId id="2147506349" r:id="rId8"/>
    <p:sldLayoutId id="2147506350" r:id="rId9"/>
    <p:sldLayoutId id="2147506351" r:id="rId10"/>
    <p:sldLayoutId id="214750635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717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3E0F6613-CEE9-493F-845E-1EAE0232CBEB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07C009DF-5186-4087-9FB6-358A8934CC65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06353" r:id="rId1"/>
    <p:sldLayoutId id="2147506354" r:id="rId2"/>
    <p:sldLayoutId id="2147506296" r:id="rId3"/>
    <p:sldLayoutId id="2147506355" r:id="rId4"/>
    <p:sldLayoutId id="2147506297" r:id="rId5"/>
    <p:sldLayoutId id="2147506298" r:id="rId6"/>
    <p:sldLayoutId id="2147506356" r:id="rId7"/>
    <p:sldLayoutId id="2147506357" r:id="rId8"/>
    <p:sldLayoutId id="2147506358" r:id="rId9"/>
    <p:sldLayoutId id="2147506359" r:id="rId10"/>
    <p:sldLayoutId id="21475063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19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BA8555FA-FD6F-4133-82DF-3C2A6DC4F044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C57B2554-B22E-4B82-B8D1-738FD0A10DB0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06361" r:id="rId1"/>
    <p:sldLayoutId id="2147506362" r:id="rId2"/>
    <p:sldLayoutId id="2147506299" r:id="rId3"/>
    <p:sldLayoutId id="2147506363" r:id="rId4"/>
    <p:sldLayoutId id="2147506300" r:id="rId5"/>
    <p:sldLayoutId id="2147506301" r:id="rId6"/>
    <p:sldLayoutId id="2147506364" r:id="rId7"/>
    <p:sldLayoutId id="2147506365" r:id="rId8"/>
    <p:sldLayoutId id="2147506366" r:id="rId9"/>
    <p:sldLayoutId id="2147506367" r:id="rId10"/>
    <p:sldLayoutId id="214750636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9219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61AF26DA-1923-4065-B695-A595E5C5D47C}" type="datetimeFigureOut">
              <a:rPr lang="en-US"/>
              <a:pPr>
                <a:defRPr/>
              </a:pPr>
              <a:t>1/21/2018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E0D53026-CA9B-4021-B705-05F1F42B237C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EEECE1">
                  <a:shade val="50000"/>
                </a:srgb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06369" r:id="rId1"/>
    <p:sldLayoutId id="2147506370" r:id="rId2"/>
    <p:sldLayoutId id="2147506302" r:id="rId3"/>
    <p:sldLayoutId id="2147506371" r:id="rId4"/>
    <p:sldLayoutId id="2147506303" r:id="rId5"/>
    <p:sldLayoutId id="2147506304" r:id="rId6"/>
    <p:sldLayoutId id="2147506372" r:id="rId7"/>
    <p:sldLayoutId id="2147506373" r:id="rId8"/>
    <p:sldLayoutId id="2147506374" r:id="rId9"/>
    <p:sldLayoutId id="2147506375" r:id="rId10"/>
    <p:sldLayoutId id="214750637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ctrTitle"/>
          </p:nvPr>
        </p:nvSpPr>
        <p:spPr>
          <a:xfrm>
            <a:off x="395288" y="549275"/>
            <a:ext cx="8143875" cy="5759450"/>
          </a:xfrm>
          <a:solidFill>
            <a:srgbClr val="FFCCFF"/>
          </a:solidFill>
        </p:spPr>
        <p:txBody>
          <a:bodyPr rtlCol="0">
            <a:normAutofit/>
          </a:bodyPr>
          <a:lstStyle/>
          <a:p>
            <a:pPr marL="26988" eaLnBrk="1" fontAlgn="auto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ru-RU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b="1" i="1" u="sng" dirty="0" smtClean="0">
                <a:solidFill>
                  <a:srgbClr val="FF0000"/>
                </a:solidFill>
              </a:rPr>
              <a:t>Анализ деятельности </a:t>
            </a:r>
            <a:br>
              <a:rPr lang="ru-RU" b="1" i="1" u="sng" dirty="0" smtClean="0">
                <a:solidFill>
                  <a:srgbClr val="FF0000"/>
                </a:solidFill>
              </a:rPr>
            </a:br>
            <a:r>
              <a:rPr lang="ru-RU" sz="4000" b="1" i="1" dirty="0" smtClean="0">
                <a:solidFill>
                  <a:prstClr val="black"/>
                </a:solidFill>
                <a:ea typeface="+mn-ea"/>
                <a:cs typeface="+mn-cs"/>
              </a:rPr>
              <a:t>Государственного  коммунального   предприятия </a:t>
            </a:r>
            <a:r>
              <a:rPr lang="ru-RU" sz="4000" b="1" i="1" dirty="0">
                <a:solidFill>
                  <a:prstClr val="black"/>
                </a:solidFill>
                <a:ea typeface="+mn-ea"/>
                <a:cs typeface="+mn-cs"/>
              </a:rPr>
              <a:t>на праве хозяйственного ведения</a:t>
            </a:r>
            <a:br>
              <a:rPr lang="ru-RU" sz="4000" b="1" i="1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ru-RU" sz="4000" b="1" i="1" dirty="0">
                <a:solidFill>
                  <a:prstClr val="black"/>
                </a:solidFill>
                <a:ea typeface="+mn-ea"/>
                <a:cs typeface="+mn-cs"/>
              </a:rPr>
              <a:t>«Городская поликлиника № </a:t>
            </a:r>
            <a:r>
              <a:rPr lang="ru-RU" sz="4000" b="1" i="1" dirty="0" smtClean="0">
                <a:solidFill>
                  <a:prstClr val="black"/>
                </a:solidFill>
                <a:ea typeface="+mn-ea"/>
                <a:cs typeface="+mn-cs"/>
              </a:rPr>
              <a:t>20»</a:t>
            </a:r>
            <a:r>
              <a:rPr lang="ru-RU" sz="4000" b="1" i="1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ru-RU" sz="4000" b="1" i="1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ru-RU" sz="3600" b="1" i="1" dirty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ru-RU" sz="3600" b="1" i="1" dirty="0" smtClean="0">
                <a:solidFill>
                  <a:prstClr val="black"/>
                </a:solidFill>
                <a:ea typeface="+mn-ea"/>
                <a:cs typeface="+mn-cs"/>
              </a:rPr>
              <a:t>УЗ </a:t>
            </a:r>
            <a:r>
              <a:rPr lang="ru-RU" sz="3600" b="1" i="1" dirty="0" err="1" smtClean="0">
                <a:solidFill>
                  <a:prstClr val="black"/>
                </a:solidFill>
                <a:ea typeface="+mn-ea"/>
                <a:cs typeface="+mn-cs"/>
              </a:rPr>
              <a:t>г.Алматы</a:t>
            </a:r>
            <a:r>
              <a:rPr lang="ru-RU" sz="3600" b="1" i="1" dirty="0" smtClean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ru-RU" sz="3600" b="1" i="1" dirty="0" smtClean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ru-RU" sz="3600" b="1" i="1" dirty="0" smtClean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ru-RU" sz="4000" b="1" i="1" dirty="0" smtClean="0">
                <a:solidFill>
                  <a:srgbClr val="FF0000"/>
                </a:solidFill>
                <a:ea typeface="+mn-ea"/>
                <a:cs typeface="+mn-cs"/>
              </a:rPr>
              <a:t>за 2017г.</a:t>
            </a:r>
            <a:br>
              <a:rPr lang="ru-RU" sz="4000" b="1" i="1" dirty="0" smtClean="0">
                <a:solidFill>
                  <a:srgbClr val="FF0000"/>
                </a:solidFill>
                <a:ea typeface="+mn-ea"/>
                <a:cs typeface="+mn-cs"/>
              </a:rPr>
            </a:br>
            <a:r>
              <a:rPr lang="ru-RU" sz="4000" b="1" i="1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ru-RU" sz="4000" b="1" i="1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ru-RU" sz="2000" b="1" i="1" dirty="0" smtClean="0">
                <a:solidFill>
                  <a:prstClr val="black"/>
                </a:solidFill>
                <a:ea typeface="+mn-ea"/>
                <a:cs typeface="+mn-cs"/>
              </a:rPr>
              <a:t>январь 2018г.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20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2000" u="sng" dirty="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8313" y="6597650"/>
            <a:ext cx="8027987" cy="71438"/>
          </a:xfrm>
          <a:solidFill>
            <a:schemeClr val="bg1"/>
          </a:solidFill>
        </p:spPr>
        <p:txBody>
          <a:bodyPr tIns="0" rtlCol="0">
            <a:normAutofit fontScale="25000" lnSpcReduction="20000"/>
          </a:bodyPr>
          <a:lstStyle/>
          <a:p>
            <a:pPr marL="26988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endParaRPr lang="ru-RU" sz="3600" b="1" i="1" u="sng" dirty="0" smtClean="0">
              <a:solidFill>
                <a:schemeClr val="tx1"/>
              </a:solidFill>
            </a:endParaRPr>
          </a:p>
          <a:p>
            <a:pPr marL="26988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3600" b="1" i="1" u="sng" dirty="0" smtClean="0">
                <a:solidFill>
                  <a:schemeClr val="tx1"/>
                </a:solidFill>
              </a:rPr>
              <a:t> </a:t>
            </a:r>
            <a:endParaRPr lang="ru-RU" sz="2600" b="1" dirty="0" smtClean="0">
              <a:solidFill>
                <a:schemeClr val="tx1"/>
              </a:solidFill>
            </a:endParaRPr>
          </a:p>
          <a:p>
            <a:pPr marL="26988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endParaRPr lang="ru-RU" sz="1200" b="1" dirty="0" smtClean="0">
              <a:solidFill>
                <a:srgbClr val="320E04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26988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endParaRPr lang="ru-RU" sz="1200" b="1" dirty="0" smtClean="0">
              <a:solidFill>
                <a:srgbClr val="320E04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975" cy="1143000"/>
          </a:xfrm>
          <a:solidFill>
            <a:srgbClr val="99FFCC"/>
          </a:solidFill>
        </p:spPr>
        <p:txBody>
          <a:bodyPr/>
          <a:lstStyle/>
          <a:p>
            <a:r>
              <a:rPr lang="ru-RU" altLang="ru-RU" sz="3200" b="1" i="1" smtClean="0"/>
              <a:t>Значения индикаторов СКПН.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8313" y="1600200"/>
          <a:ext cx="8424862" cy="4349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321"/>
                <a:gridCol w="3471718"/>
                <a:gridCol w="1112066"/>
                <a:gridCol w="1344790"/>
                <a:gridCol w="1895967"/>
              </a:tblGrid>
              <a:tr h="935862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№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Индикатор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Целевое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</a:rPr>
                        <a:t> значение 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aseline="0" dirty="0" smtClean="0">
                          <a:solidFill>
                            <a:schemeClr val="tx1"/>
                          </a:solidFill>
                        </a:rPr>
                        <a:t>2017г. 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2016г.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7011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</a:rPr>
                        <a:t>1.</a:t>
                      </a:r>
                      <a:endParaRPr lang="ru-RU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7" marR="91447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</a:rPr>
                        <a:t>Материнская смертность </a:t>
                      </a:r>
                      <a:endParaRPr lang="ru-RU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7" marR="91447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ru-RU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7" marR="91447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</a:rPr>
                        <a:t>Достигнут </a:t>
                      </a:r>
                      <a:endParaRPr lang="ru-RU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7" marR="91447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</a:rPr>
                        <a:t>Достигнут </a:t>
                      </a:r>
                      <a:endParaRPr lang="ru-RU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7" marR="91447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1325955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2.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7" marR="91447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Детская смертность от 7 дней до 5 лет, предотвратимая на уровне ПМСП 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7" marR="91447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7" marR="91447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Достигнут</a:t>
                      </a:r>
                      <a:r>
                        <a:rPr lang="ru-RU" sz="20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7" marR="91447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Достигнут</a:t>
                      </a:r>
                      <a:r>
                        <a:rPr lang="ru-RU" sz="20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7" marR="91447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1386793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</a:rPr>
                        <a:t>3.</a:t>
                      </a:r>
                      <a:endParaRPr lang="ru-RU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7" marR="91447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0000FF"/>
                          </a:solidFill>
                        </a:rPr>
                        <a:t>Своевременно диагностированный туберкулез легких </a:t>
                      </a:r>
                    </a:p>
                    <a:p>
                      <a:endParaRPr lang="ru-RU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7" marR="91447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</a:rPr>
                        <a:t>59%</a:t>
                      </a:r>
                      <a:endParaRPr lang="ru-RU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7" marR="91447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</a:rPr>
                        <a:t>80%  Достигнут</a:t>
                      </a:r>
                      <a:endParaRPr lang="ru-RU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7" marR="91447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</a:rPr>
                        <a:t>44,4%  </a:t>
                      </a:r>
                    </a:p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</a:rPr>
                        <a:t>Не достигнут</a:t>
                      </a:r>
                      <a:endParaRPr lang="ru-RU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7" marR="91447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Заголовок 1"/>
          <p:cNvSpPr>
            <a:spLocks noGrp="1"/>
          </p:cNvSpPr>
          <p:nvPr>
            <p:ph type="title"/>
          </p:nvPr>
        </p:nvSpPr>
        <p:spPr>
          <a:xfrm>
            <a:off x="250825" y="274638"/>
            <a:ext cx="8785225" cy="777875"/>
          </a:xfrm>
          <a:solidFill>
            <a:srgbClr val="99FFCC"/>
          </a:solidFill>
        </p:spPr>
        <p:txBody>
          <a:bodyPr/>
          <a:lstStyle/>
          <a:p>
            <a:r>
              <a:rPr lang="ru-RU" altLang="ru-RU" sz="2800" b="1" i="1" smtClean="0"/>
              <a:t>Значения индикаторов по СКПН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0825" y="1243013"/>
          <a:ext cx="8805863" cy="54990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7470"/>
                <a:gridCol w="3837721"/>
                <a:gridCol w="1247594"/>
                <a:gridCol w="1560718"/>
                <a:gridCol w="1532360"/>
              </a:tblGrid>
              <a:tr h="847885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№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2" marR="9144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Индикатор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2" marR="9144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Целевое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</a:rPr>
                        <a:t> значение 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2" marR="9144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2017г.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2" marR="9144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2016г.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2" marR="9144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1615843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4.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2" marR="9144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Впервые выявленные случаи злокачественных</a:t>
                      </a:r>
                      <a:r>
                        <a:rPr lang="ru-RU" sz="2000" b="1" baseline="0" dirty="0" smtClean="0">
                          <a:solidFill>
                            <a:srgbClr val="FF0000"/>
                          </a:solidFill>
                        </a:rPr>
                        <a:t> новообразований образований визуальной локализации 1-2 стадии 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2" marR="9144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89,9%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2" marR="9144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92,5%</a:t>
                      </a:r>
                    </a:p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Достигнут 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2" marR="9144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89,18%</a:t>
                      </a:r>
                    </a:p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Не</a:t>
                      </a:r>
                      <a:r>
                        <a:rPr lang="ru-RU" sz="2000" b="1" baseline="0" dirty="0" smtClean="0">
                          <a:solidFill>
                            <a:srgbClr val="FF0000"/>
                          </a:solidFill>
                        </a:rPr>
                        <a:t> д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остигнут 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2" marR="9144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1310962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</a:rPr>
                        <a:t>5.</a:t>
                      </a:r>
                      <a:endParaRPr lang="ru-RU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2" marR="9144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</a:rPr>
                        <a:t>Уровень госпитализации больных с осложнениями заболеваний ССС (инфаркт</a:t>
                      </a:r>
                      <a:r>
                        <a:rPr lang="ru-RU" sz="2000" b="1" baseline="0" dirty="0" smtClean="0">
                          <a:solidFill>
                            <a:srgbClr val="0000FF"/>
                          </a:solidFill>
                        </a:rPr>
                        <a:t> миокарда, инсульт)</a:t>
                      </a:r>
                      <a:endParaRPr lang="ru-RU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2" marR="9144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</a:rPr>
                        <a:t>60,2%</a:t>
                      </a:r>
                      <a:endParaRPr lang="ru-RU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2" marR="9144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</a:rPr>
                        <a:t>47,8%</a:t>
                      </a:r>
                    </a:p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</a:rPr>
                        <a:t>Достигнут</a:t>
                      </a:r>
                      <a:r>
                        <a:rPr lang="ru-RU" sz="2000" b="1" baseline="0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endParaRPr lang="ru-RU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2" marR="9144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</a:rPr>
                        <a:t>51,76%</a:t>
                      </a:r>
                    </a:p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</a:rPr>
                        <a:t>Достигнут</a:t>
                      </a:r>
                      <a:r>
                        <a:rPr lang="ru-RU" sz="2000" b="1" baseline="0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endParaRPr lang="ru-RU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2" marR="9144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718328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6.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2" marR="9144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Обоснованные жалобы</a:t>
                      </a:r>
                    </a:p>
                    <a:p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2" marR="9144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2" marR="9144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Достигнут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2" marR="9144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Достигнут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2" marR="9144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1006081">
                <a:tc>
                  <a:txBody>
                    <a:bodyPr/>
                    <a:lstStyle/>
                    <a:p>
                      <a:endParaRPr lang="ru-RU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2" marR="9144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</a:rPr>
                        <a:t>Сумма СКПН на 1 жителя составила (по итогам 11 мес. 2017г.)</a:t>
                      </a:r>
                      <a:r>
                        <a:rPr lang="ru-RU" sz="2000" b="1" baseline="0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endParaRPr lang="ru-RU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2" marR="9144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</a:rPr>
                        <a:t>100 тенге</a:t>
                      </a:r>
                      <a:endParaRPr lang="ru-RU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2" marR="9144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</a:rPr>
                        <a:t>102,53 тенге</a:t>
                      </a:r>
                      <a:endParaRPr lang="ru-RU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2" marR="9144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</a:rPr>
                        <a:t>98,09 тенге</a:t>
                      </a:r>
                      <a:endParaRPr lang="ru-RU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2" marR="91442" marT="45719" marB="457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Заголовок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785225" cy="1228725"/>
          </a:xfrm>
          <a:solidFill>
            <a:srgbClr val="99FFCC"/>
          </a:solidFill>
        </p:spPr>
        <p:txBody>
          <a:bodyPr/>
          <a:lstStyle/>
          <a:p>
            <a:r>
              <a:rPr lang="ru-RU" altLang="ru-RU" sz="2800" b="1" i="1" smtClean="0"/>
              <a:t>Помесячная динамика СКПН на 1 жителя в 2017г.</a:t>
            </a:r>
            <a:br>
              <a:rPr lang="ru-RU" altLang="ru-RU" sz="2800" b="1" i="1" smtClean="0"/>
            </a:br>
            <a:r>
              <a:rPr lang="ru-RU" altLang="ru-RU" sz="2800" b="1" i="1" smtClean="0"/>
              <a:t>Среднегодовая  сумма составила 109,45тенге</a:t>
            </a:r>
          </a:p>
        </p:txBody>
      </p:sp>
      <p:graphicFrame>
        <p:nvGraphicFramePr>
          <p:cNvPr id="2" name="Содержимое 3"/>
          <p:cNvGraphicFramePr>
            <a:graphicFrameLocks noGrp="1"/>
          </p:cNvGraphicFramePr>
          <p:nvPr>
            <p:ph idx="1"/>
          </p:nvPr>
        </p:nvGraphicFramePr>
        <p:xfrm>
          <a:off x="441325" y="1803400"/>
          <a:ext cx="8623300" cy="4860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  <a:solidFill>
            <a:srgbClr val="99FFCC"/>
          </a:solidFill>
        </p:spPr>
        <p:txBody>
          <a:bodyPr/>
          <a:lstStyle/>
          <a:p>
            <a:pPr marL="82296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 smtClean="0">
                <a:latin typeface="+mn-lt"/>
              </a:rPr>
              <a:t/>
            </a:r>
            <a:br>
              <a:rPr lang="ru-RU" sz="2400" b="1" i="1" dirty="0" smtClean="0">
                <a:latin typeface="+mn-lt"/>
              </a:rPr>
            </a:br>
            <a:r>
              <a:rPr lang="ru-RU" sz="2800" b="1" i="1" dirty="0" smtClean="0">
                <a:latin typeface="+mn-lt"/>
              </a:rPr>
              <a:t>Достижение индикатора «</a:t>
            </a:r>
            <a:r>
              <a:rPr lang="ru-RU" sz="2800" b="1" i="1" dirty="0">
                <a:solidFill>
                  <a:srgbClr val="000000"/>
                </a:solidFill>
                <a:ea typeface="+mn-ea"/>
                <a:cs typeface="Times New Roman"/>
              </a:rPr>
              <a:t>Численность населения на 1 участок </a:t>
            </a:r>
            <a:r>
              <a:rPr lang="ru-RU" sz="2800" b="1" i="1" dirty="0" smtClean="0">
                <a:solidFill>
                  <a:srgbClr val="000000"/>
                </a:solidFill>
                <a:ea typeface="+mn-ea"/>
                <a:cs typeface="Times New Roman"/>
              </a:rPr>
              <a:t>ВОП»</a:t>
            </a:r>
            <a:r>
              <a:rPr lang="ru-RU" sz="2800" b="1" i="1" dirty="0">
                <a:solidFill>
                  <a:prstClr val="black"/>
                </a:solidFill>
                <a:latin typeface="Arial"/>
                <a:ea typeface="+mn-ea"/>
                <a:cs typeface="+mn-cs"/>
              </a:rPr>
              <a:t/>
            </a:r>
            <a:br>
              <a:rPr lang="ru-RU" sz="2800" b="1" i="1" dirty="0">
                <a:solidFill>
                  <a:prstClr val="black"/>
                </a:solidFill>
                <a:latin typeface="Arial"/>
                <a:ea typeface="+mn-ea"/>
                <a:cs typeface="+mn-cs"/>
              </a:rPr>
            </a:br>
            <a:endParaRPr lang="ru-RU" sz="2800" b="1" i="1" dirty="0"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844675"/>
          <a:ext cx="82296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12621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2017г.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2016г.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2015г.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j-ea"/>
                          <a:cs typeface="Times New Roman"/>
                        </a:rPr>
                        <a:t>Численность населения на 1 участок ВОП»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1932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2100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2000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68313" y="3570288"/>
            <a:ext cx="8280400" cy="208756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Имеет место достижение данного индикатора, который является одним из </a:t>
            </a:r>
            <a:r>
              <a:rPr lang="ru-RU" sz="2000" b="1" dirty="0">
                <a:solidFill>
                  <a:srgbClr val="0000FF"/>
                </a:solidFill>
                <a:effectLst/>
                <a:cs typeface="Times New Roman" pitchFamily="18" charset="0"/>
              </a:rPr>
              <a:t>показателей прямых результатов достижения задач, поставленных </a:t>
            </a:r>
            <a:r>
              <a:rPr 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 Государственной программе «</a:t>
            </a:r>
            <a:r>
              <a:rPr lang="ru-RU" sz="2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Денсаулык</a:t>
            </a:r>
            <a:r>
              <a:rPr 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2016-2019гг».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Заголовок 1"/>
          <p:cNvSpPr>
            <a:spLocks noGrp="1"/>
          </p:cNvSpPr>
          <p:nvPr>
            <p:ph type="title"/>
          </p:nvPr>
        </p:nvSpPr>
        <p:spPr>
          <a:xfrm>
            <a:off x="107950" y="115888"/>
            <a:ext cx="8928100" cy="576262"/>
          </a:xfrm>
          <a:solidFill>
            <a:srgbClr val="99FFCC"/>
          </a:solidFill>
        </p:spPr>
        <p:txBody>
          <a:bodyPr/>
          <a:lstStyle/>
          <a:p>
            <a:r>
              <a:rPr lang="ru-RU" altLang="ru-RU" sz="2800" b="1" i="1" smtClean="0"/>
              <a:t>Выполнение госуслуг.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07950" y="765175"/>
          <a:ext cx="8928099" cy="43926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021"/>
                <a:gridCol w="2561267"/>
                <a:gridCol w="951328"/>
                <a:gridCol w="1000883"/>
                <a:gridCol w="867557"/>
                <a:gridCol w="867557"/>
                <a:gridCol w="1156743"/>
                <a:gridCol w="1156743"/>
              </a:tblGrid>
              <a:tr h="1005815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№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Наименование </a:t>
                      </a:r>
                      <a:r>
                        <a:rPr lang="ru-RU" sz="1800" b="1" dirty="0" err="1" smtClean="0">
                          <a:solidFill>
                            <a:schemeClr val="tx1"/>
                          </a:solidFill>
                        </a:rPr>
                        <a:t>Госуслуги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2016г.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2017г.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2016г.</a:t>
                      </a:r>
                    </a:p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egov.kz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</a:rPr>
                        <a:t>Абс.чис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2017г.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egov.kz</a:t>
                      </a: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Абс.чис</a:t>
                      </a: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2016г. </a:t>
                      </a:r>
                    </a:p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egov.kz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2017г.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egov.kz</a:t>
                      </a: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  <a:p>
                      <a:endParaRPr lang="ru-RU" sz="18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118870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1.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Прикрепление к</a:t>
                      </a:r>
                      <a:r>
                        <a:rPr lang="ru-RU" sz="1800" b="1" baseline="0" dirty="0" smtClean="0">
                          <a:solidFill>
                            <a:srgbClr val="FF0000"/>
                          </a:solidFill>
                        </a:rPr>
                        <a:t> медицинской организации, оказывающей ПМСП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5208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5449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280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1296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5,4%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23,8%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914372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2.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Запись</a:t>
                      </a:r>
                      <a:r>
                        <a:rPr lang="ru-RU" sz="1800" b="1" baseline="0" dirty="0" smtClean="0">
                          <a:solidFill>
                            <a:srgbClr val="0000FF"/>
                          </a:solidFill>
                        </a:rPr>
                        <a:t> на прием к врачу (число посещений)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66749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73199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666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22678</a:t>
                      </a:r>
                      <a:endParaRPr kumimoji="0" lang="ru-RU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1,0%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31,0%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640044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3.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Вызов врача на дом (число посещений)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2502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4133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488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2983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19,5%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72,2%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643682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4.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Всего в среднем выполнение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</a:rPr>
                        <a:t>Госуслуг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79635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87893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1480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26957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1,9%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00FF"/>
                          </a:solidFill>
                        </a:rPr>
                        <a:t>30,7%</a:t>
                      </a:r>
                      <a:endParaRPr lang="ru-RU" sz="24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29" marR="91429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07950" y="5300663"/>
            <a:ext cx="8928100" cy="14414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  <a:effectLst/>
              </a:rPr>
              <a:t>Во исполнения поручения Главы государства о переходе на «Цифровой Казахстан» нами проводится работа по популяризации электронных </a:t>
            </a:r>
            <a:r>
              <a:rPr lang="ru-RU" b="1" dirty="0" err="1">
                <a:solidFill>
                  <a:schemeClr val="tx1"/>
                </a:solidFill>
                <a:effectLst/>
              </a:rPr>
              <a:t>госуслуг</a:t>
            </a:r>
            <a:r>
              <a:rPr lang="ru-RU" b="1" dirty="0">
                <a:solidFill>
                  <a:schemeClr val="tx1"/>
                </a:solidFill>
                <a:effectLst/>
              </a:rPr>
              <a:t> среди населения. Из таблицы видно, что имеет место наращивание доли выполненных </a:t>
            </a:r>
            <a:r>
              <a:rPr lang="ru-RU" b="1" dirty="0" err="1">
                <a:solidFill>
                  <a:schemeClr val="tx1"/>
                </a:solidFill>
                <a:effectLst/>
              </a:rPr>
              <a:t>госуслуг</a:t>
            </a:r>
            <a:r>
              <a:rPr lang="ru-RU" b="1" dirty="0">
                <a:solidFill>
                  <a:schemeClr val="tx1"/>
                </a:solidFill>
                <a:effectLst/>
              </a:rPr>
              <a:t> в электронном виде с </a:t>
            </a:r>
            <a:r>
              <a:rPr lang="ru-RU" b="1" dirty="0">
                <a:solidFill>
                  <a:schemeClr val="tx1"/>
                </a:solidFill>
                <a:effectLst/>
              </a:rPr>
              <a:t>1,9% </a:t>
            </a:r>
            <a:r>
              <a:rPr lang="ru-RU" b="1" dirty="0">
                <a:solidFill>
                  <a:schemeClr val="tx1"/>
                </a:solidFill>
                <a:effectLst/>
              </a:rPr>
              <a:t>в 2016г. до </a:t>
            </a:r>
            <a:r>
              <a:rPr lang="ru-RU" b="1" dirty="0">
                <a:solidFill>
                  <a:schemeClr val="tx1"/>
                </a:solidFill>
                <a:effectLst/>
              </a:rPr>
              <a:t>30,7</a:t>
            </a:r>
            <a:r>
              <a:rPr lang="ru-RU" b="1" dirty="0">
                <a:solidFill>
                  <a:schemeClr val="tx1"/>
                </a:solidFill>
                <a:effectLst/>
              </a:rPr>
              <a:t>% в отчетном году. Работа в данном направлении  продолжается.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Заголовок 1"/>
          <p:cNvSpPr>
            <a:spLocks noGrp="1"/>
          </p:cNvSpPr>
          <p:nvPr>
            <p:ph type="title"/>
          </p:nvPr>
        </p:nvSpPr>
        <p:spPr>
          <a:xfrm>
            <a:off x="107950" y="115888"/>
            <a:ext cx="8928100" cy="792162"/>
          </a:xfrm>
          <a:solidFill>
            <a:srgbClr val="99FFCC"/>
          </a:solidFill>
        </p:spPr>
        <p:txBody>
          <a:bodyPr/>
          <a:lstStyle/>
          <a:p>
            <a:r>
              <a:rPr lang="ru-RU" altLang="ru-RU" sz="2800" b="1" i="1" smtClean="0"/>
              <a:t>Выполнение скринингового профосмотра.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7950" y="1052513"/>
          <a:ext cx="8856663" cy="56784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7706"/>
                <a:gridCol w="869514"/>
                <a:gridCol w="873701"/>
                <a:gridCol w="852442"/>
                <a:gridCol w="929937"/>
                <a:gridCol w="1084926"/>
                <a:gridCol w="852441"/>
                <a:gridCol w="929937"/>
                <a:gridCol w="1096059"/>
              </a:tblGrid>
              <a:tr h="868131">
                <a:tc rowSpan="2"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Вид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</a:rPr>
                        <a:t> скрининга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      2016г.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  <a:p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                    2017г.</a:t>
                      </a:r>
                      <a:endParaRPr lang="ru-RU" sz="1600" dirty="0">
                        <a:solidFill>
                          <a:srgbClr val="FF0000"/>
                        </a:solidFill>
                      </a:endParaRPr>
                    </a:p>
                    <a:p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  <a:p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               Выявление </a:t>
                      </a: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6109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План 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Выполнение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</a:rPr>
                        <a:t>План </a:t>
                      </a:r>
                      <a:endParaRPr lang="ru-RU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</a:rPr>
                        <a:t>Выполнение </a:t>
                      </a:r>
                      <a:endParaRPr lang="ru-RU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baseline="0" dirty="0" smtClean="0">
                          <a:solidFill>
                            <a:srgbClr val="0000FF"/>
                          </a:solidFill>
                        </a:rPr>
                        <a:t>г. Алматы </a:t>
                      </a:r>
                    </a:p>
                    <a:p>
                      <a:r>
                        <a:rPr lang="ru-RU" sz="1600" b="1" baseline="0" dirty="0" smtClean="0">
                          <a:solidFill>
                            <a:srgbClr val="0000FF"/>
                          </a:solidFill>
                        </a:rPr>
                        <a:t>2017г.</a:t>
                      </a:r>
                      <a:endParaRPr lang="ru-RU" sz="16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2016г.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</a:rPr>
                        <a:t>2017г.</a:t>
                      </a:r>
                      <a:endParaRPr lang="ru-RU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err="1" smtClean="0">
                          <a:solidFill>
                            <a:srgbClr val="0000FF"/>
                          </a:solidFill>
                        </a:rPr>
                        <a:t>г.Алматы</a:t>
                      </a:r>
                      <a:endParaRPr lang="ru-RU" sz="1600" b="1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ru-RU" sz="1600" b="1" dirty="0" smtClean="0">
                          <a:solidFill>
                            <a:srgbClr val="0000FF"/>
                          </a:solidFill>
                        </a:rPr>
                        <a:t>2017г.</a:t>
                      </a:r>
                      <a:endParaRPr lang="ru-RU" sz="16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465101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БСК</a:t>
                      </a:r>
                      <a:endParaRPr lang="ru-RU" sz="1800" b="1" dirty="0"/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+mn-lt"/>
                          <a:ea typeface="Calibri"/>
                          <a:cs typeface="Times New Roman"/>
                        </a:rPr>
                        <a:t>2414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100,1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ru-RU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</a:rPr>
                        <a:t>2430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</a:rPr>
                        <a:t>100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101,9%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15,6%</a:t>
                      </a:r>
                      <a:endParaRPr lang="ru-RU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</a:rPr>
                        <a:t>15,3%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7,2%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742271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Сахарный диабет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+mn-lt"/>
                          <a:ea typeface="Calibri"/>
                          <a:cs typeface="Times New Roman"/>
                        </a:rPr>
                        <a:t>2414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100,1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ru-RU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</a:rPr>
                        <a:t>2430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</a:rPr>
                        <a:t>100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102,5%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0,58%</a:t>
                      </a:r>
                      <a:endParaRPr lang="ru-RU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</a:rPr>
                        <a:t>1,2%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0,7%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409813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Глаукома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+mn-lt"/>
                          <a:ea typeface="Calibri"/>
                          <a:cs typeface="Times New Roman"/>
                        </a:rPr>
                        <a:t>2700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100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ru-RU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</a:rPr>
                        <a:t>2729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</a:rPr>
                        <a:t>100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100,0%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0,3%</a:t>
                      </a:r>
                      <a:endParaRPr lang="ru-RU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</a:rPr>
                        <a:t>0,2%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0,2%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432032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РШМ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+mn-lt"/>
                          <a:ea typeface="Calibri"/>
                          <a:cs typeface="Times New Roman"/>
                        </a:rPr>
                        <a:t>859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100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ru-RU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</a:rPr>
                        <a:t>916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</a:rPr>
                        <a:t>100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100%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8,38%</a:t>
                      </a:r>
                      <a:endParaRPr lang="ru-RU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</a:rPr>
                        <a:t>8,4%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8,8%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430046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РМЖ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+mn-lt"/>
                          <a:ea typeface="Calibri"/>
                          <a:cs typeface="Times New Roman"/>
                        </a:rPr>
                        <a:t>684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108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ru-RU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</a:rPr>
                        <a:t>842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</a:rPr>
                        <a:t>100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100%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43,7%</a:t>
                      </a:r>
                      <a:endParaRPr lang="ru-RU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</a:rPr>
                        <a:t>35,9%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31,4%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430046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РП и ТК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+mn-lt"/>
                          <a:ea typeface="Calibri"/>
                          <a:cs typeface="Times New Roman"/>
                        </a:rPr>
                        <a:t>1489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100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ru-RU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</a:rPr>
                        <a:t>913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</a:rPr>
                        <a:t>100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100,2%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0,07%</a:t>
                      </a:r>
                      <a:endParaRPr lang="ru-RU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</a:rPr>
                        <a:t>1,2%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0,38%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430046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РПЖ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+mn-lt"/>
                          <a:ea typeface="Calibri"/>
                          <a:cs typeface="Times New Roman"/>
                        </a:rPr>
                        <a:t>301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100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ru-RU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</a:rPr>
                        <a:t>329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</a:rPr>
                        <a:t>100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100%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2,3%</a:t>
                      </a:r>
                      <a:endParaRPr lang="ru-RU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</a:rPr>
                        <a:t>1,8%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2,3%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430046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РП и Ж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+mn-lt"/>
                          <a:ea typeface="Calibri"/>
                          <a:cs typeface="Times New Roman"/>
                        </a:rPr>
                        <a:t>902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100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ru-RU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</a:rPr>
                        <a:t>745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</a:rPr>
                        <a:t>100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100%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1,0%</a:t>
                      </a:r>
                      <a:endParaRPr lang="ru-RU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</a:rPr>
                        <a:t>2,0%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1,0%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430046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Дети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9097</a:t>
                      </a:r>
                      <a:endParaRPr lang="ru-RU" sz="1800" b="1" dirty="0"/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9627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100%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99,7%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14,8%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</a:rPr>
                        <a:t>15,8%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10,9%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7" marR="91437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/>
          </p:cNvSpPr>
          <p:nvPr>
            <p:ph type="title"/>
          </p:nvPr>
        </p:nvSpPr>
        <p:spPr>
          <a:xfrm>
            <a:off x="323850" y="115888"/>
            <a:ext cx="8640763" cy="649287"/>
          </a:xfrm>
          <a:solidFill>
            <a:srgbClr val="99FFCC"/>
          </a:solidFill>
        </p:spPr>
        <p:txBody>
          <a:bodyPr/>
          <a:lstStyle/>
          <a:p>
            <a:pPr eaLnBrk="1" hangingPunct="1"/>
            <a:r>
              <a:rPr lang="ru-RU" altLang="ru-RU" sz="2800" b="1" i="1" smtClean="0"/>
              <a:t>Выявление ЗНО при скрининговых осмотрах. </a:t>
            </a:r>
          </a:p>
        </p:txBody>
      </p:sp>
      <p:graphicFrame>
        <p:nvGraphicFramePr>
          <p:cNvPr id="50249" name="Group 73"/>
          <p:cNvGraphicFramePr>
            <a:graphicFrameLocks noGrp="1"/>
          </p:cNvGraphicFramePr>
          <p:nvPr>
            <p:ph sz="half" idx="1"/>
          </p:nvPr>
        </p:nvGraphicFramePr>
        <p:xfrm>
          <a:off x="323850" y="708025"/>
          <a:ext cx="8634414" cy="3875092"/>
        </p:xfrm>
        <a:graphic>
          <a:graphicData uri="http://schemas.openxmlformats.org/drawingml/2006/table">
            <a:tbl>
              <a:tblPr/>
              <a:tblGrid>
                <a:gridCol w="2163028"/>
                <a:gridCol w="913357"/>
                <a:gridCol w="913357"/>
                <a:gridCol w="753708"/>
                <a:gridCol w="920780"/>
                <a:gridCol w="742546"/>
                <a:gridCol w="742546"/>
                <a:gridCol w="742546"/>
                <a:gridCol w="742546"/>
              </a:tblGrid>
              <a:tr h="396288">
                <a:tc rowSpan="3"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Нозология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825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Выявлено ЗНО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010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825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Всего 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825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91437" marR="91437" marT="45737" marB="4573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825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I-II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стадии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825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91437" marR="91437" marT="45737" marB="4573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III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– А стадия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37" marR="91437" marT="45737" marB="4573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IV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стадия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37" marR="91437" marT="45737" marB="4573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999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25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2016г.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2017г.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2016г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2017г.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2016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2017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2016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2017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  <a:tr h="396288">
                <a:tc>
                  <a:txBody>
                    <a:bodyPr/>
                    <a:lstStyle/>
                    <a:p>
                      <a:pPr marL="8255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РМЖ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  <a:tr h="396288">
                <a:tc>
                  <a:txBody>
                    <a:bodyPr/>
                    <a:lstStyle/>
                    <a:p>
                      <a:pPr marL="8255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РТ и ПК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  <a:tr h="396288">
                <a:tc>
                  <a:txBody>
                    <a:bodyPr/>
                    <a:lstStyle/>
                    <a:p>
                      <a:pPr marL="8255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РЖиП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  <a:tr h="396288">
                <a:tc>
                  <a:txBody>
                    <a:bodyPr/>
                    <a:lstStyle/>
                    <a:p>
                      <a:pPr marL="8255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РПЖ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  <a:tr h="396288">
                <a:tc>
                  <a:txBody>
                    <a:bodyPr/>
                    <a:lstStyle/>
                    <a:p>
                      <a:pPr marL="8255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РШМ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  <a:tr h="396288">
                <a:tc>
                  <a:txBody>
                    <a:bodyPr/>
                    <a:lstStyle/>
                    <a:p>
                      <a:pPr marL="8255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Всего 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1437" marR="91437" marT="45744" marB="457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79388" y="4652963"/>
            <a:ext cx="8785225" cy="201612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t">
              <a:defRPr/>
            </a:pPr>
            <a:endParaRPr lang="ru-RU" sz="2000" b="1" dirty="0">
              <a:solidFill>
                <a:schemeClr val="tx1"/>
              </a:solidFill>
              <a:effectLst/>
            </a:endParaRPr>
          </a:p>
          <a:p>
            <a:pPr fontAlgn="t">
              <a:defRPr/>
            </a:pPr>
            <a:endParaRPr lang="ru-RU" sz="2000" b="1" dirty="0">
              <a:solidFill>
                <a:schemeClr val="tx1"/>
              </a:solidFill>
              <a:effectLst/>
            </a:endParaRPr>
          </a:p>
          <a:p>
            <a:pPr algn="just" fontAlgn="t">
              <a:defRPr/>
            </a:pPr>
            <a:r>
              <a:rPr lang="ru-RU" b="1" dirty="0">
                <a:solidFill>
                  <a:srgbClr val="0000FF"/>
                </a:solidFill>
                <a:effectLst/>
              </a:rPr>
              <a:t>Выполнение плана </a:t>
            </a:r>
            <a:r>
              <a:rPr lang="ru-RU" b="1" dirty="0" err="1">
                <a:solidFill>
                  <a:srgbClr val="0000FF"/>
                </a:solidFill>
                <a:effectLst/>
              </a:rPr>
              <a:t>профосмотров</a:t>
            </a:r>
            <a:r>
              <a:rPr lang="ru-RU" b="1" dirty="0">
                <a:solidFill>
                  <a:srgbClr val="0000FF"/>
                </a:solidFill>
                <a:effectLst/>
              </a:rPr>
              <a:t> достигло 100%, по сравнению с 2016г. выявление улучшилось, выше городского уровня практически по всем видам скрининга, кроме РМЖ, </a:t>
            </a:r>
            <a:r>
              <a:rPr lang="ru-RU" b="1" dirty="0" err="1">
                <a:solidFill>
                  <a:srgbClr val="0000FF"/>
                </a:solidFill>
                <a:effectLst/>
              </a:rPr>
              <a:t>РПиЖ</a:t>
            </a:r>
            <a:r>
              <a:rPr lang="ru-RU" b="1" dirty="0">
                <a:solidFill>
                  <a:srgbClr val="0000FF"/>
                </a:solidFill>
                <a:effectLst/>
              </a:rPr>
              <a:t>.</a:t>
            </a:r>
          </a:p>
          <a:p>
            <a:pPr algn="just" fontAlgn="t">
              <a:defRPr/>
            </a:pPr>
            <a:r>
              <a:rPr lang="ru-RU" b="1" dirty="0">
                <a:solidFill>
                  <a:srgbClr val="0000FF"/>
                </a:solidFill>
                <a:effectLst/>
              </a:rPr>
              <a:t>В результате проведенных </a:t>
            </a:r>
            <a:r>
              <a:rPr lang="ru-RU" b="1" dirty="0" err="1">
                <a:solidFill>
                  <a:srgbClr val="0000FF"/>
                </a:solidFill>
                <a:effectLst/>
              </a:rPr>
              <a:t>скрининговых</a:t>
            </a:r>
            <a:r>
              <a:rPr lang="ru-RU" b="1" dirty="0">
                <a:solidFill>
                  <a:srgbClr val="0000FF"/>
                </a:solidFill>
                <a:effectLst/>
              </a:rPr>
              <a:t> </a:t>
            </a:r>
            <a:r>
              <a:rPr lang="ru-RU" b="1" dirty="0" err="1">
                <a:solidFill>
                  <a:srgbClr val="0000FF"/>
                </a:solidFill>
                <a:effectLst/>
              </a:rPr>
              <a:t>профосмотров</a:t>
            </a:r>
            <a:r>
              <a:rPr lang="ru-RU" b="1" dirty="0">
                <a:solidFill>
                  <a:srgbClr val="0000FF"/>
                </a:solidFill>
                <a:effectLst/>
              </a:rPr>
              <a:t> явилось выявление </a:t>
            </a:r>
            <a:r>
              <a:rPr lang="ru-RU" b="1" dirty="0">
                <a:solidFill>
                  <a:schemeClr val="tx1"/>
                </a:solidFill>
                <a:effectLst/>
              </a:rPr>
              <a:t>5 </a:t>
            </a:r>
            <a:r>
              <a:rPr lang="ru-RU" b="1" dirty="0">
                <a:solidFill>
                  <a:srgbClr val="0000FF"/>
                </a:solidFill>
                <a:effectLst/>
              </a:rPr>
              <a:t>пациентов с </a:t>
            </a:r>
            <a:r>
              <a:rPr lang="ru-RU" b="1" dirty="0" err="1">
                <a:solidFill>
                  <a:srgbClr val="0000FF"/>
                </a:solidFill>
                <a:effectLst/>
              </a:rPr>
              <a:t>онкозаболеваниями</a:t>
            </a:r>
            <a:r>
              <a:rPr lang="ru-RU" b="1" dirty="0">
                <a:solidFill>
                  <a:srgbClr val="0000FF"/>
                </a:solidFill>
                <a:effectLst/>
              </a:rPr>
              <a:t>, (в 2016 году было выявлено 3 пациентов). Все пациенты выявлены </a:t>
            </a:r>
            <a:r>
              <a:rPr lang="ru-RU" b="1" dirty="0">
                <a:solidFill>
                  <a:schemeClr val="tx1"/>
                </a:solidFill>
                <a:effectLst/>
              </a:rPr>
              <a:t>в 1-2 стадии. </a:t>
            </a:r>
            <a:r>
              <a:rPr lang="ru-RU" b="1" dirty="0">
                <a:solidFill>
                  <a:srgbClr val="0000FF"/>
                </a:solidFill>
                <a:effectLst/>
              </a:rPr>
              <a:t>Запущенных случаев нет. </a:t>
            </a:r>
          </a:p>
          <a:p>
            <a:pPr algn="ctr">
              <a:defRPr/>
            </a:pPr>
            <a:endParaRPr lang="ru-RU" sz="20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Заголовок 1"/>
          <p:cNvSpPr>
            <a:spLocks noGrp="1"/>
          </p:cNvSpPr>
          <p:nvPr>
            <p:ph type="title"/>
          </p:nvPr>
        </p:nvSpPr>
        <p:spPr>
          <a:xfrm>
            <a:off x="234950" y="274638"/>
            <a:ext cx="8713788" cy="922337"/>
          </a:xfrm>
          <a:solidFill>
            <a:srgbClr val="99FFCC"/>
          </a:solidFill>
        </p:spPr>
        <p:txBody>
          <a:bodyPr/>
          <a:lstStyle/>
          <a:p>
            <a:r>
              <a:rPr lang="ru-RU" altLang="ru-RU" sz="2800" b="1" i="1" smtClean="0"/>
              <a:t>Анализ перинатальной и детской смертности.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34950" y="1196975"/>
          <a:ext cx="8729664" cy="3748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5987"/>
                <a:gridCol w="945987"/>
                <a:gridCol w="928421"/>
                <a:gridCol w="963555"/>
                <a:gridCol w="945987"/>
                <a:gridCol w="945987"/>
                <a:gridCol w="945987"/>
                <a:gridCol w="945987"/>
                <a:gridCol w="1161766"/>
              </a:tblGrid>
              <a:tr h="1094131">
                <a:tc rowSpan="2">
                  <a:txBody>
                    <a:bodyPr/>
                    <a:lstStyle/>
                    <a:p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4" marR="91444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Мертворождаемость</a:t>
                      </a:r>
                      <a:endParaRPr lang="ru-RU" sz="20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1" marR="190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Ранняя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baseline="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неонатальная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смертность </a:t>
                      </a:r>
                      <a:endParaRPr lang="ru-RU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1" marR="190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Перинатальная </a:t>
                      </a:r>
                    </a:p>
                    <a:p>
                      <a:pPr algn="l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смертность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4" marR="91444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marT="45691" marB="456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Младенческая </a:t>
                      </a:r>
                    </a:p>
                    <a:p>
                      <a:pPr algn="l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смертность 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4" marR="91444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marT="45691" marB="456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4305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latin typeface="Calibri"/>
                          <a:ea typeface="Calibri"/>
                          <a:cs typeface="Times New Roman"/>
                        </a:rPr>
                        <a:t>2016.</a:t>
                      </a:r>
                      <a:endParaRPr lang="ru-RU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1" marR="190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Calibri"/>
                          <a:ea typeface="Calibri"/>
                          <a:cs typeface="Times New Roman"/>
                        </a:rPr>
                        <a:t>2017г.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1" marR="190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2016г.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1" marR="190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2017г.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1" marR="190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0" dirty="0" smtClean="0">
                          <a:solidFill>
                            <a:schemeClr val="tx1"/>
                          </a:solidFill>
                        </a:rPr>
                        <a:t>2016г.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4" marR="91444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2017г.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4" marR="91444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0" dirty="0" smtClean="0">
                          <a:solidFill>
                            <a:schemeClr val="tx1"/>
                          </a:solidFill>
                        </a:rPr>
                        <a:t>2016г.</a:t>
                      </a:r>
                      <a:endParaRPr lang="ru-RU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4" marR="91444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2017г.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4" marR="91444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739488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ГП 20 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4" marR="91444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2,5‰</a:t>
                      </a:r>
                      <a:endParaRPr lang="ru-RU" sz="2000" b="0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1" marR="190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1,1‰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1" marR="190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1,1‰</a:t>
                      </a:r>
                      <a:endParaRPr lang="ru-RU" sz="2000" b="0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1" marR="190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0‰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1" marR="190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2,2‰</a:t>
                      </a:r>
                      <a:endParaRPr lang="ru-RU" sz="2000" b="0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1" marR="190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2,5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1" marR="190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1,2‰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0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1" marR="190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1,2‰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1" marR="190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761782">
                <a:tc>
                  <a:txBody>
                    <a:bodyPr/>
                    <a:lstStyle/>
                    <a:p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</a:rPr>
                        <a:t>г.Алматы</a:t>
                      </a:r>
                      <a:endParaRPr lang="ru-RU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4" marR="91444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rgbClr val="0000FF"/>
                          </a:solidFill>
                          <a:latin typeface="+mn-lt"/>
                          <a:ea typeface="Calibri"/>
                          <a:cs typeface="Times New Roman"/>
                        </a:rPr>
                        <a:t>6,8‰</a:t>
                      </a:r>
                      <a:endParaRPr lang="ru-RU" sz="2000" b="0" dirty="0">
                        <a:solidFill>
                          <a:srgbClr val="0000FF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1" marR="190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+mn-lt"/>
                          <a:ea typeface="Calibri"/>
                          <a:cs typeface="Times New Roman"/>
                        </a:rPr>
                        <a:t>5,9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0000FF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1" marR="190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rgbClr val="0000FF"/>
                          </a:solidFill>
                          <a:latin typeface="+mn-lt"/>
                          <a:ea typeface="Calibri"/>
                          <a:cs typeface="Times New Roman"/>
                        </a:rPr>
                        <a:t>2,7‰</a:t>
                      </a:r>
                      <a:endParaRPr lang="ru-RU" sz="2000" b="0" dirty="0">
                        <a:solidFill>
                          <a:srgbClr val="0000FF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1" marR="190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+mn-lt"/>
                          <a:ea typeface="Calibri"/>
                          <a:cs typeface="Times New Roman"/>
                        </a:rPr>
                        <a:t>2,6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0000FF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1" marR="190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rgbClr val="0000FF"/>
                          </a:solidFill>
                          <a:latin typeface="+mn-lt"/>
                          <a:ea typeface="Calibri"/>
                          <a:cs typeface="Times New Roman"/>
                        </a:rPr>
                        <a:t>9,5‰</a:t>
                      </a:r>
                      <a:endParaRPr lang="ru-RU" sz="2000" b="0" dirty="0">
                        <a:solidFill>
                          <a:srgbClr val="0000FF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1" marR="190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+mn-lt"/>
                          <a:ea typeface="Calibri"/>
                          <a:cs typeface="Times New Roman"/>
                        </a:rPr>
                        <a:t>8,5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0000FF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1" marR="190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solidFill>
                            <a:srgbClr val="0000FF"/>
                          </a:solidFill>
                          <a:latin typeface="+mn-lt"/>
                          <a:ea typeface="Calibri"/>
                          <a:cs typeface="Times New Roman"/>
                        </a:rPr>
                        <a:t>6,1‰</a:t>
                      </a:r>
                    </a:p>
                  </a:txBody>
                  <a:tcPr marL="19051" marR="190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+mn-lt"/>
                          <a:ea typeface="Calibri"/>
                          <a:cs typeface="Times New Roman"/>
                        </a:rPr>
                        <a:t>6,3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‰</a:t>
                      </a:r>
                      <a:endParaRPr kumimoji="0" lang="ru-RU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1" marR="190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722142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РК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4" marR="91444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9,3 ‰</a:t>
                      </a:r>
                    </a:p>
                  </a:txBody>
                  <a:tcPr marL="19051" marR="190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9,3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1" marR="190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3,3‰</a:t>
                      </a:r>
                    </a:p>
                  </a:txBody>
                  <a:tcPr marL="19051" marR="190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2,7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1" marR="190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12,6‰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1" marR="190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12,0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1" marR="190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8,5‰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1" marR="190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1" marR="190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 rot="10800000" flipV="1">
            <a:off x="234950" y="5013325"/>
            <a:ext cx="8713788" cy="158432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lnSpc>
                <a:spcPct val="115000"/>
              </a:lnSpc>
              <a:spcAft>
                <a:spcPts val="0"/>
              </a:spcAft>
              <a:defRPr/>
            </a:pPr>
            <a:r>
              <a:rPr lang="ru-RU" sz="2100" b="1" dirty="0">
                <a:solidFill>
                  <a:srgbClr val="0000FF"/>
                </a:solidFill>
                <a:effectLst/>
                <a:ea typeface="Calibri"/>
                <a:cs typeface="Times New Roman"/>
              </a:rPr>
              <a:t>Показатель перинатальной смертности незначительно повысился по  причине уменьшения количества родов. Все случаи перинатальной и младенческой смертности были анализированы на всех этапах, случаев предотвратимых на уровне поликлиники нет.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Заголовок 1"/>
          <p:cNvSpPr>
            <a:spLocks noGrp="1"/>
          </p:cNvSpPr>
          <p:nvPr>
            <p:ph type="title"/>
          </p:nvPr>
        </p:nvSpPr>
        <p:spPr>
          <a:solidFill>
            <a:srgbClr val="99FFCC"/>
          </a:solidFill>
        </p:spPr>
        <p:txBody>
          <a:bodyPr/>
          <a:lstStyle/>
          <a:p>
            <a:r>
              <a:rPr lang="ru-RU" altLang="ru-RU" sz="2800" b="1" i="1" smtClean="0"/>
              <a:t>Профилактическая работа по выявлению туберкулеза 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267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8656"/>
                <a:gridCol w="1368152"/>
                <a:gridCol w="1152128"/>
                <a:gridCol w="1656184"/>
                <a:gridCol w="1234480"/>
              </a:tblGrid>
              <a:tr h="518163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Показатели 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rgbClr val="FF0000"/>
                          </a:solidFill>
                        </a:rPr>
                        <a:t>2017г.</a:t>
                      </a:r>
                      <a:endParaRPr lang="ru-RU" sz="2800" dirty="0">
                        <a:solidFill>
                          <a:srgbClr val="FF0000"/>
                        </a:solidFill>
                      </a:endParaRP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2016г.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err="1" smtClean="0">
                          <a:solidFill>
                            <a:srgbClr val="0000FF"/>
                          </a:solidFill>
                        </a:rPr>
                        <a:t>г.Алматы</a:t>
                      </a:r>
                      <a:endParaRPr lang="ru-RU" sz="2800" dirty="0">
                        <a:solidFill>
                          <a:srgbClr val="0000FF"/>
                        </a:solidFill>
                      </a:endParaRP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rgbClr val="D60093"/>
                          </a:solidFill>
                        </a:rPr>
                        <a:t>РП</a:t>
                      </a:r>
                      <a:endParaRPr lang="ru-RU" sz="2800" dirty="0">
                        <a:solidFill>
                          <a:srgbClr val="D60093"/>
                        </a:solidFill>
                      </a:endParaRP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518154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Заболеваемость 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43,1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58,7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</a:rPr>
                        <a:t>35,1</a:t>
                      </a:r>
                      <a:endParaRPr lang="ru-RU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D60093"/>
                          </a:solidFill>
                        </a:rPr>
                        <a:t>58,5</a:t>
                      </a:r>
                      <a:endParaRPr lang="ru-RU" sz="2000" b="1" dirty="0">
                        <a:solidFill>
                          <a:srgbClr val="D60093"/>
                        </a:solidFill>
                      </a:endParaRP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518154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Смертность 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2,8 (1)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2,9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</a:rPr>
                        <a:t>3,6</a:t>
                      </a:r>
                      <a:endParaRPr lang="ru-RU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D60093"/>
                          </a:solidFill>
                        </a:rPr>
                        <a:t>3,0</a:t>
                      </a:r>
                      <a:endParaRPr lang="ru-RU" sz="2000" b="1" dirty="0">
                        <a:solidFill>
                          <a:srgbClr val="D60093"/>
                        </a:solidFill>
                      </a:endParaRP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1005843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Доля выявленных случаев запущенных стадий </a:t>
                      </a: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</a:rPr>
                        <a:t> туберкулеза 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15%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</a:rPr>
                        <a:t>14,03%</a:t>
                      </a:r>
                      <a:endParaRPr lang="ru-RU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000" b="1" dirty="0">
                        <a:solidFill>
                          <a:srgbClr val="D60093"/>
                        </a:solidFill>
                      </a:endParaRP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701043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Охват ФГ обследованием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100%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</a:rPr>
                        <a:t>100%</a:t>
                      </a:r>
                      <a:endParaRPr lang="ru-RU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1005843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Доля с положительным БК из обследованных</a:t>
                      </a: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</a:rPr>
                        <a:t> на МБК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6,7%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6%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0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2" marB="45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Объект 2"/>
          <p:cNvSpPr>
            <a:spLocks noGrp="1"/>
          </p:cNvSpPr>
          <p:nvPr>
            <p:ph idx="1"/>
          </p:nvPr>
        </p:nvSpPr>
        <p:spPr>
          <a:xfrm>
            <a:off x="468313" y="1125538"/>
            <a:ext cx="8218487" cy="5543550"/>
          </a:xfrm>
          <a:solidFill>
            <a:srgbClr val="FFCCFF"/>
          </a:solidFill>
        </p:spPr>
        <p:txBody>
          <a:bodyPr/>
          <a:lstStyle/>
          <a:p>
            <a:pPr algn="just"/>
            <a:r>
              <a:rPr lang="ru-RU" altLang="ru-RU" sz="2400" smtClean="0"/>
              <a:t>За 12 мес 2017г впервые взято 15 активных больных, из них с туберкулезом органов дыхания взрослых и подростков -14, с туберкулезом у детей -1. Заболеваемость составила 43,1, снизилась в сравнении с 2016 годом на 26,5% (58,7 в 2016г.), но продолжает оставаться высокой  - район 38,3, город 36,4.  Запущенных случаев за 2017 год нет.</a:t>
            </a:r>
          </a:p>
          <a:p>
            <a:pPr algn="just"/>
            <a:r>
              <a:rPr lang="ru-RU" altLang="ru-RU" sz="2400" smtClean="0"/>
              <a:t>Из 15 пациентов с выявленным туберкулезом только 6 пациентов постоянно проживали на территории обслуживания. В остальных 9 случаях пациенты проживающие на квартирах, независимо от длительности проживания, были взяты на учет и регистрировались, как впервые выявленные (согласно приказа МЗ РК №218 от 25.04.2011г. «О некоторых вопросах по борьбе с туберкулезом»). </a:t>
            </a:r>
          </a:p>
        </p:txBody>
      </p:sp>
      <p:sp>
        <p:nvSpPr>
          <p:cNvPr id="10035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  <a:solidFill>
            <a:srgbClr val="99FFCC"/>
          </a:solidFill>
        </p:spPr>
        <p:txBody>
          <a:bodyPr/>
          <a:lstStyle/>
          <a:p>
            <a:r>
              <a:rPr lang="ru-RU" altLang="ru-RU" sz="2800" b="1" i="1" smtClean="0"/>
              <a:t>Профилактическая работа по выявлению туберкулеза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0"/>
            <a:ext cx="7499350" cy="620688"/>
          </a:xfrm>
          <a:solidFill>
            <a:srgbClr val="FF99CC"/>
          </a:solidFill>
          <a:ln>
            <a:miter lim="800000"/>
            <a:headEnd/>
            <a:tailEnd/>
          </a:ln>
          <a:extLst/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i="1" cap="all" dirty="0" smtClean="0">
                <a:ln w="0"/>
                <a:effectLst>
                  <a:reflection blurRad="12700" stA="50000" endPos="50000" dist="5000" dir="5400000" sy="-100000" rotWithShape="0"/>
                </a:effectLst>
                <a:cs typeface="Times New Roman" panose="02020603050405020304" pitchFamily="18" charset="0"/>
              </a:rPr>
              <a:t/>
            </a:r>
            <a:br>
              <a:rPr lang="ru-RU" sz="3600" b="1" i="1" cap="all" dirty="0" smtClean="0">
                <a:ln w="0"/>
                <a:effectLst>
                  <a:reflection blurRad="12700" stA="50000" endPos="50000" dist="5000" dir="5400000" sy="-100000" rotWithShape="0"/>
                </a:effectLst>
                <a:cs typeface="Times New Roman" panose="02020603050405020304" pitchFamily="18" charset="0"/>
              </a:rPr>
            </a:br>
            <a:r>
              <a:rPr lang="ru-RU" sz="3600" b="1" i="1" cap="all" dirty="0" smtClean="0">
                <a:ln w="0"/>
                <a:effectLst>
                  <a:reflection blurRad="12700" stA="50000" endPos="50000" dist="5000" dir="5400000" sy="-100000" rotWithShape="0"/>
                </a:effectLst>
                <a:latin typeface="+mn-lt"/>
                <a:cs typeface="Times New Roman" panose="02020603050405020304" pitchFamily="18" charset="0"/>
              </a:rPr>
              <a:t>О</a:t>
            </a:r>
            <a:r>
              <a:rPr lang="ru-RU" sz="3100" i="1" cap="all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+mn-lt"/>
                <a:cs typeface="Times New Roman" panose="02020603050405020304" pitchFamily="18" charset="0"/>
              </a:rPr>
              <a:t>сновные  сведения о поликлинике </a:t>
            </a:r>
            <a:r>
              <a:rPr lang="ru-RU" sz="3600" i="1" cap="all" dirty="0" smtClean="0">
                <a:ln w="0"/>
                <a:effectLst>
                  <a:reflection blurRad="12700" stA="50000" endPos="50000" dist="5000" dir="5400000" sy="-100000" rotWithShape="0"/>
                </a:effectLst>
                <a:latin typeface="+mn-lt"/>
                <a:cs typeface="Times New Roman" panose="02020603050405020304" pitchFamily="18" charset="0"/>
              </a:rPr>
              <a:t/>
            </a:r>
            <a:br>
              <a:rPr lang="ru-RU" sz="3600" i="1" cap="all" dirty="0" smtClean="0">
                <a:ln w="0"/>
                <a:effectLst>
                  <a:reflection blurRad="12700" stA="50000" endPos="50000" dist="5000" dir="5400000" sy="-100000" rotWithShape="0"/>
                </a:effectLst>
                <a:latin typeface="+mn-lt"/>
                <a:cs typeface="Times New Roman" panose="02020603050405020304" pitchFamily="18" charset="0"/>
              </a:rPr>
            </a:br>
            <a:endParaRPr lang="ru-RU" sz="3600" i="1" dirty="0">
              <a:latin typeface="+mn-lt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9512" y="620688"/>
            <a:ext cx="8856984" cy="2016223"/>
          </a:xfrm>
          <a:prstGeom prst="roundRect">
            <a:avLst>
              <a:gd name="adj" fmla="val 46049"/>
            </a:avLst>
          </a:prstGeom>
          <a:solidFill>
            <a:srgbClr val="99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Введена в строй с 2009 года, состоит </a:t>
            </a: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из одного 4-х этажного корпуса общей площадью 2781,5 </a:t>
            </a:r>
            <a:r>
              <a:rPr lang="ru-RU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кв</a:t>
            </a: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м.</a:t>
            </a:r>
            <a:r>
              <a:rPr lang="ru-RU" b="1" dirty="0">
                <a:solidFill>
                  <a:schemeClr val="tx1"/>
                </a:solidFill>
              </a:rPr>
              <a:t>, и </a:t>
            </a: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двух филиалов: врачебные амбулатории в поселке </a:t>
            </a:r>
            <a:r>
              <a:rPr lang="ru-RU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Альмерек</a:t>
            </a: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253,6 и </a:t>
            </a:r>
            <a:r>
              <a:rPr lang="ru-RU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Колхозши</a:t>
            </a: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52,2 </a:t>
            </a:r>
            <a:r>
              <a:rPr lang="ru-RU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кв.м</a:t>
            </a: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</a:t>
            </a:r>
          </a:p>
          <a:p>
            <a:pPr algn="just">
              <a:buFont typeface="Wingdings 2" pitchFamily="18" charset="2"/>
              <a:buNone/>
              <a:defRPr/>
            </a:pP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С </a:t>
            </a: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09 сентября 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2013г</a:t>
            </a: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 </a:t>
            </a: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поликлиника изменила юридический статус и стала Государственным коммунальным предприятием на праве хозяйственного ведения, согласно Постановления </a:t>
            </a:r>
            <a:r>
              <a:rPr lang="ru-RU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Акимата</a:t>
            </a: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г.Алматы</a:t>
            </a: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№ 2/350 от 09.09.2013г. 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с корпоративным управлением Наблюдательного Совета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1520" y="2636911"/>
            <a:ext cx="8784976" cy="1954254"/>
          </a:xfrm>
          <a:prstGeom prst="roundRect">
            <a:avLst>
              <a:gd name="adj" fmla="val 42727"/>
            </a:avLst>
          </a:prstGeom>
          <a:solidFill>
            <a:srgbClr val="99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endParaRPr lang="ru-RU" b="1" dirty="0" smtClean="0">
              <a:solidFill>
                <a:schemeClr val="tx1"/>
              </a:solidFill>
              <a:effectLst/>
            </a:endParaRPr>
          </a:p>
          <a:p>
            <a:pPr algn="just">
              <a:defRPr/>
            </a:pPr>
            <a:r>
              <a:rPr lang="ru-RU" b="1" dirty="0" smtClean="0">
                <a:solidFill>
                  <a:schemeClr val="tx1"/>
                </a:solidFill>
                <a:effectLst/>
              </a:rPr>
              <a:t>Имеет </a:t>
            </a:r>
            <a:r>
              <a:rPr lang="ru-RU" b="1" dirty="0">
                <a:solidFill>
                  <a:schemeClr val="tx1"/>
                </a:solidFill>
                <a:effectLst/>
              </a:rPr>
              <a:t>лицензию на оказание первичной медико-санитарной помощи, консультативно –диагностических услуг, медицинской </a:t>
            </a:r>
            <a:r>
              <a:rPr lang="ru-RU" b="1" dirty="0" err="1">
                <a:solidFill>
                  <a:schemeClr val="tx1"/>
                </a:solidFill>
                <a:effectLst/>
              </a:rPr>
              <a:t>реабилитологии</a:t>
            </a:r>
            <a:r>
              <a:rPr lang="ru-RU" b="1" dirty="0">
                <a:solidFill>
                  <a:schemeClr val="tx1"/>
                </a:solidFill>
                <a:effectLst/>
              </a:rPr>
              <a:t> взрослому и детскому населению, экспертизу временной нетрудоспособности и профессиональной </a:t>
            </a:r>
            <a:r>
              <a:rPr lang="ru-RU" b="1" dirty="0" smtClean="0">
                <a:solidFill>
                  <a:schemeClr val="tx1"/>
                </a:solidFill>
                <a:effectLst/>
              </a:rPr>
              <a:t>пригодности</a:t>
            </a:r>
          </a:p>
          <a:p>
            <a:pPr algn="just">
              <a:defRPr/>
            </a:pPr>
            <a:r>
              <a:rPr lang="ru-RU" b="1" dirty="0">
                <a:solidFill>
                  <a:schemeClr val="tx1"/>
                </a:solidFill>
                <a:effectLst/>
                <a:latin typeface="Corbel"/>
              </a:rPr>
              <a:t>С 2015 года полностью перешла на принцип обслуживания общей врачебной практики, развернуто всего 18 участков ВОП</a:t>
            </a:r>
          </a:p>
          <a:p>
            <a:pPr algn="just">
              <a:defRPr/>
            </a:pPr>
            <a:r>
              <a:rPr lang="ru-RU" b="1" dirty="0" smtClean="0">
                <a:solidFill>
                  <a:schemeClr val="tx1"/>
                </a:solidFill>
                <a:effectLst/>
              </a:rPr>
              <a:t> </a:t>
            </a:r>
            <a:endParaRPr lang="ru-RU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74494" y="5085185"/>
            <a:ext cx="8424936" cy="1656183"/>
          </a:xfrm>
          <a:prstGeom prst="roundRect">
            <a:avLst>
              <a:gd name="adj" fmla="val 47738"/>
            </a:avLst>
          </a:prstGeom>
          <a:solidFill>
            <a:srgbClr val="99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endParaRPr lang="ru-RU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just">
              <a:defRPr/>
            </a:pPr>
            <a:endParaRPr lang="ru-RU" b="1" dirty="0" smtClean="0">
              <a:solidFill>
                <a:schemeClr val="tx1"/>
              </a:solidFill>
              <a:effectLst/>
            </a:endParaRPr>
          </a:p>
          <a:p>
            <a:pPr algn="just">
              <a:defRPr/>
            </a:pPr>
            <a:endParaRPr lang="ru-RU" b="1" dirty="0">
              <a:solidFill>
                <a:schemeClr val="tx1"/>
              </a:solidFill>
              <a:effectLst/>
            </a:endParaRPr>
          </a:p>
          <a:p>
            <a:pPr algn="just">
              <a:defRPr/>
            </a:pPr>
            <a:r>
              <a:rPr lang="ru-RU" b="1" dirty="0" smtClean="0">
                <a:solidFill>
                  <a:schemeClr val="tx1"/>
                </a:solidFill>
                <a:effectLst/>
              </a:rPr>
              <a:t>Плановая </a:t>
            </a:r>
            <a:r>
              <a:rPr lang="ru-RU" b="1" dirty="0">
                <a:solidFill>
                  <a:schemeClr val="tx1"/>
                </a:solidFill>
                <a:effectLst/>
              </a:rPr>
              <a:t>мощность поликлиники составляет 200 посещений в смену, фактическая – </a:t>
            </a:r>
            <a:r>
              <a:rPr lang="ru-RU" b="1" dirty="0" smtClean="0">
                <a:solidFill>
                  <a:schemeClr val="tx1"/>
                </a:solidFill>
                <a:effectLst/>
              </a:rPr>
              <a:t>436. </a:t>
            </a:r>
            <a:r>
              <a:rPr lang="ru-RU" b="1" dirty="0">
                <a:solidFill>
                  <a:schemeClr val="tx1"/>
                </a:solidFill>
                <a:effectLst/>
              </a:rPr>
              <a:t>Имеется 2 отделения общей врачебной практики, отделение специализированной помощи, женская консультация, клинико-диагностическое отделение, административное отделение и хозяйственная часть. Работает стационар дневного пребывания на 9 коек. </a:t>
            </a:r>
          </a:p>
          <a:p>
            <a:pPr algn="just">
              <a:buFont typeface="Wingdings 2" pitchFamily="18" charset="2"/>
              <a:buNone/>
              <a:defRPr/>
            </a:pPr>
            <a:endParaRPr lang="ru-RU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just">
              <a:buFont typeface="Wingdings 2" pitchFamily="18" charset="2"/>
              <a:buNone/>
              <a:defRPr/>
            </a:pP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4494" y="4591165"/>
            <a:ext cx="8273970" cy="494020"/>
          </a:xfrm>
          <a:prstGeom prst="roundRect">
            <a:avLst>
              <a:gd name="adj" fmla="val 50000"/>
            </a:avLst>
          </a:prstGeom>
          <a:solidFill>
            <a:srgbClr val="99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ru-RU" b="1" dirty="0">
                <a:solidFill>
                  <a:schemeClr val="tx1"/>
                </a:solidFill>
                <a:effectLst/>
              </a:rPr>
              <a:t>Поликлиника в октябре </a:t>
            </a:r>
            <a:r>
              <a:rPr lang="ru-RU" b="1" dirty="0" smtClean="0">
                <a:solidFill>
                  <a:schemeClr val="tx1"/>
                </a:solidFill>
                <a:effectLst/>
              </a:rPr>
              <a:t>2016г</a:t>
            </a:r>
            <a:r>
              <a:rPr lang="ru-RU" b="1" dirty="0">
                <a:solidFill>
                  <a:schemeClr val="tx1"/>
                </a:solidFill>
                <a:effectLst/>
              </a:rPr>
              <a:t>. прошла аккредитацию сроком на </a:t>
            </a:r>
            <a:r>
              <a:rPr lang="ru-RU" b="1" dirty="0" smtClean="0">
                <a:solidFill>
                  <a:schemeClr val="tx1"/>
                </a:solidFill>
                <a:effectLst/>
              </a:rPr>
              <a:t>три </a:t>
            </a:r>
            <a:r>
              <a:rPr lang="ru-RU" b="1" dirty="0">
                <a:solidFill>
                  <a:schemeClr val="tx1"/>
                </a:solidFill>
                <a:effectLst/>
              </a:rPr>
              <a:t>года.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96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Объект 2"/>
          <p:cNvSpPr>
            <a:spLocks noGrp="1"/>
          </p:cNvSpPr>
          <p:nvPr>
            <p:ph idx="1"/>
          </p:nvPr>
        </p:nvSpPr>
        <p:spPr>
          <a:solidFill>
            <a:srgbClr val="FFCCFF"/>
          </a:solidFill>
        </p:spPr>
        <p:txBody>
          <a:bodyPr/>
          <a:lstStyle/>
          <a:p>
            <a:pPr algn="just"/>
            <a:r>
              <a:rPr lang="ru-RU" altLang="ru-RU" sz="2000" b="1" dirty="0" smtClean="0"/>
              <a:t>Зарегистрирован один случай заболеваемости туберкулезом среди детей: пациентка 13 лет, постоянно проживающая на территории обслуживания, обучающаяся в школе, не относящейся к территории обслуживания нашей поликлиникой. Диагноз: </a:t>
            </a:r>
            <a:r>
              <a:rPr lang="ru-RU" sz="2000" b="1" dirty="0" smtClean="0"/>
              <a:t>инфильтративный </a:t>
            </a:r>
            <a:r>
              <a:rPr lang="ru-RU" sz="2000" b="1" dirty="0"/>
              <a:t>туберкулез верхней доли правого легкого МБТ-(</a:t>
            </a:r>
            <a:r>
              <a:rPr lang="ru-RU" sz="2000" b="1" dirty="0" err="1"/>
              <a:t>отриц</a:t>
            </a:r>
            <a:r>
              <a:rPr lang="ru-RU" sz="2000" b="1" dirty="0" smtClean="0"/>
              <a:t>). По результатам служебного расследования вынесены дисциплинарные взыскания за нарушения по ведению больного</a:t>
            </a:r>
          </a:p>
          <a:p>
            <a:pPr algn="just"/>
            <a:r>
              <a:rPr lang="ru-RU" altLang="ru-RU" sz="2000" b="1" dirty="0" smtClean="0"/>
              <a:t>Также зарегистрирован случай смерти от туберкулеза: пациент не проживал на территории обслуживания, но был прикреплен к ГП №20. Регистрация смерти проведена по прикреплению к нашей поликлинике. </a:t>
            </a:r>
            <a:endParaRPr lang="ru-RU" altLang="ru-RU" sz="2000" b="1" dirty="0" smtClean="0"/>
          </a:p>
        </p:txBody>
      </p:sp>
      <p:sp>
        <p:nvSpPr>
          <p:cNvPr id="101379" name="Заголовок 1"/>
          <p:cNvSpPr>
            <a:spLocks noGrp="1"/>
          </p:cNvSpPr>
          <p:nvPr>
            <p:ph type="title"/>
          </p:nvPr>
        </p:nvSpPr>
        <p:spPr>
          <a:solidFill>
            <a:srgbClr val="99FFCC"/>
          </a:solidFill>
        </p:spPr>
        <p:txBody>
          <a:bodyPr/>
          <a:lstStyle/>
          <a:p>
            <a:r>
              <a:rPr lang="ru-RU" altLang="ru-RU" sz="2800" b="1" i="1" smtClean="0"/>
              <a:t>Профилактическая работа по выявлению туберкулеза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Заголовок 1"/>
          <p:cNvSpPr>
            <a:spLocks noGrp="1"/>
          </p:cNvSpPr>
          <p:nvPr>
            <p:ph type="title"/>
          </p:nvPr>
        </p:nvSpPr>
        <p:spPr>
          <a:xfrm>
            <a:off x="468313" y="274638"/>
            <a:ext cx="8218487" cy="777875"/>
          </a:xfrm>
          <a:solidFill>
            <a:srgbClr val="99FFCC"/>
          </a:solidFill>
        </p:spPr>
        <p:txBody>
          <a:bodyPr/>
          <a:lstStyle/>
          <a:p>
            <a:r>
              <a:rPr lang="ru-RU" altLang="ru-RU" sz="2800" b="1" i="1" smtClean="0"/>
              <a:t>Индикаторы по управлению онкологическими заболеваниями.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395288" y="1125538"/>
          <a:ext cx="8229600" cy="53340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360"/>
                <a:gridCol w="1152128"/>
                <a:gridCol w="1080120"/>
                <a:gridCol w="1111072"/>
                <a:gridCol w="1645920"/>
              </a:tblGrid>
              <a:tr h="426719"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solidFill>
                            <a:schemeClr val="tx1"/>
                          </a:solidFill>
                        </a:rPr>
                        <a:t>Показатели </a:t>
                      </a:r>
                      <a:endParaRPr lang="ru-RU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solidFill>
                            <a:srgbClr val="FF0000"/>
                          </a:solidFill>
                        </a:rPr>
                        <a:t>2017г.</a:t>
                      </a:r>
                      <a:endParaRPr lang="ru-RU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solidFill>
                            <a:schemeClr val="tx1"/>
                          </a:solidFill>
                        </a:rPr>
                        <a:t>2016г.</a:t>
                      </a:r>
                      <a:endParaRPr lang="ru-RU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solidFill>
                            <a:schemeClr val="tx1"/>
                          </a:solidFill>
                        </a:rPr>
                        <a:t>2015г.</a:t>
                      </a:r>
                      <a:endParaRPr lang="ru-RU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b="1" dirty="0" err="1" smtClean="0">
                          <a:solidFill>
                            <a:srgbClr val="0000FF"/>
                          </a:solidFill>
                        </a:rPr>
                        <a:t>г.Алматы</a:t>
                      </a:r>
                      <a:endParaRPr lang="ru-RU" sz="22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</a:tr>
              <a:tr h="762004"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solidFill>
                            <a:schemeClr val="tx1"/>
                          </a:solidFill>
                        </a:rPr>
                        <a:t>Заболеваемость</a:t>
                      </a:r>
                      <a:endParaRPr lang="ru-RU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solidFill>
                            <a:srgbClr val="FF0000"/>
                          </a:solidFill>
                        </a:rPr>
                        <a:t>216,0</a:t>
                      </a:r>
                      <a:endParaRPr lang="ru-RU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solidFill>
                            <a:schemeClr val="tx1"/>
                          </a:solidFill>
                        </a:rPr>
                        <a:t>233,0</a:t>
                      </a:r>
                      <a:endParaRPr lang="ru-RU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solidFill>
                            <a:schemeClr val="tx1"/>
                          </a:solidFill>
                        </a:rPr>
                        <a:t>283,0</a:t>
                      </a:r>
                      <a:endParaRPr lang="ru-RU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2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</a:tr>
              <a:tr h="1097288"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solidFill>
                            <a:schemeClr val="tx1"/>
                          </a:solidFill>
                        </a:rPr>
                        <a:t>Ранняя</a:t>
                      </a:r>
                      <a:r>
                        <a:rPr lang="ru-RU" sz="22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200" b="1" baseline="0" dirty="0" err="1" smtClean="0">
                          <a:solidFill>
                            <a:schemeClr val="tx1"/>
                          </a:solidFill>
                        </a:rPr>
                        <a:t>выявляемость</a:t>
                      </a:r>
                      <a:r>
                        <a:rPr lang="ru-RU" sz="2200" b="1" baseline="0" dirty="0" smtClean="0">
                          <a:solidFill>
                            <a:schemeClr val="tx1"/>
                          </a:solidFill>
                        </a:rPr>
                        <a:t> (1-2 </a:t>
                      </a:r>
                      <a:r>
                        <a:rPr lang="ru-RU" sz="2200" b="1" baseline="0" dirty="0" err="1" smtClean="0">
                          <a:solidFill>
                            <a:schemeClr val="tx1"/>
                          </a:solidFill>
                        </a:rPr>
                        <a:t>ст</a:t>
                      </a:r>
                      <a:r>
                        <a:rPr lang="ru-RU" sz="2200" b="1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ru-RU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solidFill>
                            <a:srgbClr val="FF0000"/>
                          </a:solidFill>
                        </a:rPr>
                        <a:t>75,7%</a:t>
                      </a:r>
                      <a:endParaRPr lang="ru-RU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solidFill>
                            <a:schemeClr val="tx1"/>
                          </a:solidFill>
                        </a:rPr>
                        <a:t>44,3%</a:t>
                      </a:r>
                      <a:endParaRPr lang="ru-RU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solidFill>
                            <a:schemeClr val="tx1"/>
                          </a:solidFill>
                        </a:rPr>
                        <a:t>63,0%</a:t>
                      </a:r>
                      <a:endParaRPr lang="ru-RU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solidFill>
                            <a:srgbClr val="0000FF"/>
                          </a:solidFill>
                        </a:rPr>
                        <a:t>66%</a:t>
                      </a:r>
                      <a:endParaRPr lang="ru-RU" sz="22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</a:tr>
              <a:tr h="762004"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solidFill>
                            <a:schemeClr val="tx1"/>
                          </a:solidFill>
                        </a:rPr>
                        <a:t>5-летняя выживаемость</a:t>
                      </a:r>
                      <a:endParaRPr lang="ru-RU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solidFill>
                            <a:srgbClr val="FF0000"/>
                          </a:solidFill>
                        </a:rPr>
                        <a:t>44,4</a:t>
                      </a:r>
                      <a:endParaRPr lang="ru-RU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solidFill>
                            <a:schemeClr val="tx1"/>
                          </a:solidFill>
                        </a:rPr>
                        <a:t>42,2</a:t>
                      </a:r>
                      <a:endParaRPr lang="ru-RU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solidFill>
                            <a:schemeClr val="tx1"/>
                          </a:solidFill>
                        </a:rPr>
                        <a:t>36,0</a:t>
                      </a:r>
                      <a:endParaRPr lang="ru-RU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solidFill>
                            <a:srgbClr val="0000FF"/>
                          </a:solidFill>
                        </a:rPr>
                        <a:t>48,4</a:t>
                      </a:r>
                      <a:endParaRPr lang="ru-RU" sz="22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</a:tr>
              <a:tr h="762004"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solidFill>
                            <a:schemeClr val="tx1"/>
                          </a:solidFill>
                        </a:rPr>
                        <a:t>Запущенные стадии по 3-4 стадии</a:t>
                      </a:r>
                      <a:endParaRPr lang="ru-RU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solidFill>
                            <a:srgbClr val="FF0000"/>
                          </a:solidFill>
                        </a:rPr>
                        <a:t>4%</a:t>
                      </a:r>
                      <a:endParaRPr lang="ru-RU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solidFill>
                            <a:schemeClr val="tx1"/>
                          </a:solidFill>
                        </a:rPr>
                        <a:t>11,1%</a:t>
                      </a:r>
                      <a:endParaRPr lang="ru-RU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solidFill>
                            <a:schemeClr val="tx1"/>
                          </a:solidFill>
                        </a:rPr>
                        <a:t>4,4%</a:t>
                      </a:r>
                      <a:endParaRPr lang="ru-RU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solidFill>
                            <a:srgbClr val="0000FF"/>
                          </a:solidFill>
                        </a:rPr>
                        <a:t>7%</a:t>
                      </a:r>
                      <a:endParaRPr lang="ru-RU" sz="22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</a:tr>
              <a:tr h="10972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1" dirty="0" smtClean="0">
                          <a:solidFill>
                            <a:schemeClr val="tx1"/>
                          </a:solidFill>
                        </a:rPr>
                        <a:t>Запущенные стадии по визуальной локализации</a:t>
                      </a:r>
                      <a:endParaRPr lang="ru-RU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solidFill>
                            <a:srgbClr val="FF0000"/>
                          </a:solidFill>
                        </a:rPr>
                        <a:t>5,7%</a:t>
                      </a:r>
                      <a:endParaRPr lang="ru-RU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solidFill>
                            <a:schemeClr val="tx1"/>
                          </a:solidFill>
                        </a:rPr>
                        <a:t>10,3%</a:t>
                      </a:r>
                      <a:endParaRPr lang="ru-RU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solidFill>
                            <a:schemeClr val="tx1"/>
                          </a:solidFill>
                        </a:rPr>
                        <a:t>17,7%</a:t>
                      </a:r>
                      <a:endParaRPr lang="ru-RU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2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</a:tr>
              <a:tr h="426719"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solidFill>
                            <a:schemeClr val="tx1"/>
                          </a:solidFill>
                        </a:rPr>
                        <a:t>Смертность </a:t>
                      </a:r>
                      <a:endParaRPr lang="ru-RU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solidFill>
                            <a:srgbClr val="FF0000"/>
                          </a:solidFill>
                        </a:rPr>
                        <a:t>55,4</a:t>
                      </a:r>
                      <a:endParaRPr lang="ru-RU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solidFill>
                            <a:schemeClr val="tx1"/>
                          </a:solidFill>
                        </a:rPr>
                        <a:t>86,2</a:t>
                      </a:r>
                      <a:endParaRPr lang="ru-RU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solidFill>
                            <a:schemeClr val="tx1"/>
                          </a:solidFill>
                        </a:rPr>
                        <a:t>76,3</a:t>
                      </a:r>
                      <a:endParaRPr lang="ru-RU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>
                          <a:solidFill>
                            <a:srgbClr val="0000FF"/>
                          </a:solidFill>
                        </a:rPr>
                        <a:t>93,99</a:t>
                      </a:r>
                      <a:endParaRPr lang="ru-RU" sz="22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Заголовок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785225" cy="2016125"/>
          </a:xfrm>
          <a:solidFill>
            <a:srgbClr val="99FFCC"/>
          </a:solidFill>
        </p:spPr>
        <p:txBody>
          <a:bodyPr/>
          <a:lstStyle/>
          <a:p>
            <a:r>
              <a:rPr lang="ru-RU" altLang="ru-RU" sz="2400" b="1" i="1" smtClean="0"/>
              <a:t>В динамике демографические показатели, такие как рождаемость и естественный прирост остаются выше городского показателя, но обращает внимание, что при снижении смертности отмечается снижение естественного  прироста за счет уменьшения рождаемости. </a:t>
            </a:r>
            <a:endParaRPr lang="ru-RU" altLang="ru-RU" sz="2400" smtClean="0"/>
          </a:p>
        </p:txBody>
      </p:sp>
      <p:graphicFrame>
        <p:nvGraphicFramePr>
          <p:cNvPr id="2" name="Содержимое 3"/>
          <p:cNvGraphicFramePr>
            <a:graphicFrameLocks noGrp="1"/>
          </p:cNvGraphicFramePr>
          <p:nvPr>
            <p:ph idx="1"/>
          </p:nvPr>
        </p:nvGraphicFramePr>
        <p:xfrm>
          <a:off x="377825" y="2397125"/>
          <a:ext cx="8677275" cy="4144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Заголовок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351837" cy="936625"/>
          </a:xfrm>
          <a:solidFill>
            <a:srgbClr val="99FFCC"/>
          </a:solidFill>
        </p:spPr>
        <p:txBody>
          <a:bodyPr/>
          <a:lstStyle/>
          <a:p>
            <a:r>
              <a:rPr lang="ru-RU" altLang="ru-RU" sz="3200" b="1" i="1" smtClean="0"/>
              <a:t>Объем финансирования на 2017г.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388" y="1046163"/>
          <a:ext cx="8785225" cy="5059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04030"/>
                <a:gridCol w="2016117"/>
                <a:gridCol w="2065078"/>
              </a:tblGrid>
              <a:tr h="6425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ДОХОДЫ</a:t>
                      </a:r>
                    </a:p>
                  </a:txBody>
                  <a:tcPr marL="68586" marR="685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2016г</a:t>
                      </a:r>
                      <a:r>
                        <a:rPr lang="ru-RU" sz="2200" b="1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</a:p>
                  </a:txBody>
                  <a:tcPr marL="68586" marR="685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2017г.</a:t>
                      </a:r>
                      <a:endParaRPr lang="ru-RU" sz="2200" b="1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</a:tr>
              <a:tr h="376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Госзаказ РБ (АПП) ПМСП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324</a:t>
                      </a:r>
                      <a:r>
                        <a:rPr lang="ru-RU" sz="2000" b="1" baseline="0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816,2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333 790,15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</a:tr>
              <a:tr h="3888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+mn-lt"/>
                          <a:ea typeface="Calibri"/>
                          <a:cs typeface="Times New Roman"/>
                        </a:rPr>
                        <a:t>СКПН</a:t>
                      </a:r>
                      <a:endParaRPr lang="ru-RU" sz="2000" b="1" dirty="0">
                        <a:solidFill>
                          <a:srgbClr val="0000FF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+mn-lt"/>
                          <a:ea typeface="Calibri"/>
                          <a:cs typeface="Times New Roman"/>
                        </a:rPr>
                        <a:t>39 009,1</a:t>
                      </a:r>
                      <a:endParaRPr lang="ru-RU" sz="2000" b="1" dirty="0">
                        <a:solidFill>
                          <a:srgbClr val="0000FF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+mn-lt"/>
                          <a:ea typeface="Calibri"/>
                          <a:cs typeface="Times New Roman"/>
                        </a:rPr>
                        <a:t>42 299,0</a:t>
                      </a:r>
                      <a:endParaRPr lang="ru-RU" sz="2000" b="1" dirty="0">
                        <a:solidFill>
                          <a:srgbClr val="0000FF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</a:tr>
              <a:tr h="4270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Скрининги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5 296,4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</a:tr>
              <a:tr h="37647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+mn-lt"/>
                          <a:ea typeface="Calibri"/>
                          <a:cs typeface="Times New Roman"/>
                        </a:rPr>
                        <a:t>СЗП</a:t>
                      </a:r>
                      <a:endParaRPr lang="ru-RU" sz="2000" b="1" dirty="0">
                        <a:solidFill>
                          <a:srgbClr val="0000FF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+mn-lt"/>
                          <a:ea typeface="Calibri"/>
                          <a:cs typeface="Times New Roman"/>
                        </a:rPr>
                        <a:t>31 498,8</a:t>
                      </a:r>
                      <a:endParaRPr lang="ru-RU" sz="2000" b="1" dirty="0">
                        <a:solidFill>
                          <a:srgbClr val="0000FF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+mn-lt"/>
                          <a:ea typeface="Calibri"/>
                          <a:cs typeface="Times New Roman"/>
                        </a:rPr>
                        <a:t>31 784,56</a:t>
                      </a:r>
                      <a:endParaRPr lang="ru-RU" sz="2000" b="1" dirty="0">
                        <a:solidFill>
                          <a:srgbClr val="0000FF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</a:tr>
              <a:tr h="3772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+mn-lt"/>
                          <a:ea typeface="Calibri"/>
                          <a:cs typeface="Times New Roman"/>
                        </a:rPr>
                        <a:t>Итого по</a:t>
                      </a:r>
                      <a:r>
                        <a:rPr lang="ru-RU" sz="2000" b="1" baseline="0" dirty="0" smtClean="0">
                          <a:solidFill>
                            <a:srgbClr val="0000FF"/>
                          </a:solidFill>
                          <a:latin typeface="+mn-lt"/>
                          <a:ea typeface="Calibri"/>
                          <a:cs typeface="Times New Roman"/>
                        </a:rPr>
                        <a:t> РБ</a:t>
                      </a:r>
                      <a:endParaRPr lang="ru-RU" sz="2000" b="1" dirty="0">
                        <a:solidFill>
                          <a:srgbClr val="0000FF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+mn-lt"/>
                          <a:ea typeface="Calibri"/>
                          <a:cs typeface="Times New Roman"/>
                        </a:rPr>
                        <a:t>761004,5</a:t>
                      </a:r>
                      <a:endParaRPr lang="ru-RU" sz="2000" b="1" dirty="0">
                        <a:solidFill>
                          <a:srgbClr val="0000FF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+mn-lt"/>
                          <a:ea typeface="Calibri"/>
                          <a:cs typeface="Times New Roman"/>
                        </a:rPr>
                        <a:t>715724,7</a:t>
                      </a:r>
                      <a:endParaRPr lang="ru-RU" sz="2000" b="1" dirty="0">
                        <a:solidFill>
                          <a:srgbClr val="0000FF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</a:tr>
              <a:tr h="376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Военкомат 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2 101,6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2 508,4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</a:tr>
              <a:tr h="376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Платные 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услуги</a:t>
                      </a:r>
                    </a:p>
                  </a:txBody>
                  <a:tcPr marL="68586" marR="685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11 764,4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12 915,55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</a:tr>
              <a:tr h="3506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+mn-lt"/>
                          <a:ea typeface="Calibri"/>
                          <a:cs typeface="Times New Roman"/>
                        </a:rPr>
                        <a:t>ИТОГО </a:t>
                      </a:r>
                    </a:p>
                  </a:txBody>
                  <a:tcPr marL="68586" marR="685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+mn-lt"/>
                          <a:ea typeface="Calibri"/>
                          <a:cs typeface="Times New Roman"/>
                        </a:rPr>
                        <a:t>402 722,1</a:t>
                      </a:r>
                      <a:endParaRPr lang="ru-RU" sz="2000" b="1" dirty="0">
                        <a:solidFill>
                          <a:srgbClr val="0000FF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+mn-lt"/>
                          <a:ea typeface="Calibri"/>
                          <a:cs typeface="Times New Roman"/>
                        </a:rPr>
                        <a:t>410 382,12 </a:t>
                      </a:r>
                      <a:endParaRPr lang="ru-RU" sz="2000" b="1" dirty="0">
                        <a:solidFill>
                          <a:srgbClr val="0000FF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</a:tr>
              <a:tr h="1367247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В 2017 году утвержденный бюджет вырос на 1,9% за счет увеличения прикрепленного населения на 1 724 человека; и за счет финансирования школьной медицины.  Исполнение бюджета составило 100%.</a:t>
                      </a:r>
                      <a:endParaRPr lang="ru-RU" sz="2000" b="1" dirty="0" smtClean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0000FF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0000FF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0" y="936625"/>
          <a:ext cx="5219700" cy="58769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756"/>
                <a:gridCol w="2133174"/>
                <a:gridCol w="881298"/>
                <a:gridCol w="1795472"/>
              </a:tblGrid>
              <a:tr h="754096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№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Наименование расходов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2016г.   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2017г.   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684705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1.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Заработная плата + налоги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68,4%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72,8%         ↑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684705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2.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Коммунальные услуги 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1,5%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1,3%         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↓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97816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3.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Медикаменты, ИМН, расходный материал 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13,8%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8,3%          ↓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396596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4.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Приобретение ОС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0,8%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0,9%      ↑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396596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5.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solidFill>
                            <a:schemeClr val="tx1"/>
                          </a:solidFill>
                        </a:rPr>
                        <a:t>Хоз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 товары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1,1%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1,6%        ↑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396596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7.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solidFill>
                            <a:schemeClr val="tx1"/>
                          </a:solidFill>
                        </a:rPr>
                        <a:t>Автоуслуги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2,6%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2,5%          ↔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396596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8.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КДУ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3,5%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8,0%</a:t>
                      </a:r>
                      <a:r>
                        <a:rPr lang="ru-RU" sz="1800" b="1" baseline="0" dirty="0" smtClean="0">
                          <a:solidFill>
                            <a:srgbClr val="FF0000"/>
                          </a:solidFill>
                        </a:rPr>
                        <a:t>          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↑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1188877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9.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Прочие услуги и работы на содержание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 зданий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8,2%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5,0%            ↑</a:t>
                      </a:r>
                    </a:p>
                    <a:p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33" marR="91433"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Диаграмма 1"/>
          <p:cNvGraphicFramePr>
            <a:graphicFrameLocks/>
          </p:cNvGraphicFramePr>
          <p:nvPr/>
        </p:nvGraphicFramePr>
        <p:xfrm>
          <a:off x="5219700" y="981075"/>
          <a:ext cx="3924300" cy="5876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5527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1075"/>
          </a:xfrm>
          <a:solidFill>
            <a:srgbClr val="99FFCC"/>
          </a:solidFill>
        </p:spPr>
        <p:txBody>
          <a:bodyPr/>
          <a:lstStyle/>
          <a:p>
            <a:r>
              <a:rPr lang="ru-RU" altLang="ru-RU" sz="2800" b="1" i="1" smtClean="0"/>
              <a:t>Динамика структуры расходов за 2016-2017гг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82013" cy="633412"/>
          </a:xfrm>
          <a:solidFill>
            <a:srgbClr val="99FFCC"/>
          </a:solidFill>
        </p:spPr>
        <p:txBody>
          <a:bodyPr/>
          <a:lstStyle/>
          <a:p>
            <a:r>
              <a:rPr lang="ru-RU" altLang="ru-RU" sz="2800" b="1" i="1" smtClean="0"/>
              <a:t/>
            </a:r>
            <a:br>
              <a:rPr lang="ru-RU" altLang="ru-RU" sz="2800" b="1" i="1" smtClean="0"/>
            </a:br>
            <a:r>
              <a:rPr lang="ru-RU" altLang="ru-RU" sz="2800" b="1" i="1" smtClean="0"/>
              <a:t/>
            </a:r>
            <a:br>
              <a:rPr lang="ru-RU" altLang="ru-RU" sz="2800" b="1" i="1" smtClean="0"/>
            </a:br>
            <a:r>
              <a:rPr lang="ru-RU" altLang="ru-RU" sz="2800" b="1" i="1" smtClean="0"/>
              <a:t/>
            </a:r>
            <a:br>
              <a:rPr lang="ru-RU" altLang="ru-RU" sz="2800" b="1" i="1" smtClean="0"/>
            </a:br>
            <a:r>
              <a:rPr lang="ru-RU" altLang="ru-RU" sz="3200" b="1" i="1" smtClean="0"/>
              <a:t>Динамика роста дифоплаты.</a:t>
            </a:r>
            <a:br>
              <a:rPr lang="ru-RU" altLang="ru-RU" sz="3200" b="1" i="1" smtClean="0"/>
            </a:br>
            <a:r>
              <a:rPr lang="ru-RU" altLang="ru-RU" sz="3200" b="1" i="1" smtClean="0"/>
              <a:t/>
            </a:r>
            <a:br>
              <a:rPr lang="ru-RU" altLang="ru-RU" sz="3200" b="1" i="1" smtClean="0"/>
            </a:br>
            <a:r>
              <a:rPr lang="ru-RU" altLang="ru-RU" sz="2800" b="1" i="1" smtClean="0"/>
              <a:t/>
            </a:r>
            <a:br>
              <a:rPr lang="ru-RU" altLang="ru-RU" sz="2800" b="1" i="1" smtClean="0"/>
            </a:br>
            <a:r>
              <a:rPr lang="ru-RU" altLang="ru-RU" sz="2800" b="1" i="1" smtClean="0"/>
              <a:t> </a:t>
            </a:r>
          </a:p>
        </p:txBody>
      </p:sp>
      <p:graphicFrame>
        <p:nvGraphicFramePr>
          <p:cNvPr id="3" name="Объект 3"/>
          <p:cNvGraphicFramePr>
            <a:graphicFrameLocks noGrp="1"/>
          </p:cNvGraphicFramePr>
          <p:nvPr>
            <p:ph idx="1"/>
          </p:nvPr>
        </p:nvGraphicFramePr>
        <p:xfrm>
          <a:off x="517525" y="908050"/>
          <a:ext cx="8421688" cy="3910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514350" y="4797425"/>
            <a:ext cx="8424863" cy="1944688"/>
          </a:xfrm>
          <a:prstGeom prst="rect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000" b="1" dirty="0">
              <a:solidFill>
                <a:prstClr val="black"/>
              </a:solidFill>
              <a:effectLst/>
            </a:endParaRPr>
          </a:p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  <a:effectLst/>
              </a:rPr>
              <a:t>По сравнению с прошлым годом, дифференцированная оплата выросла на </a:t>
            </a:r>
            <a:r>
              <a:rPr lang="ru-RU" sz="2000" b="1" dirty="0">
                <a:solidFill>
                  <a:schemeClr val="tx1"/>
                </a:solidFill>
                <a:effectLst/>
              </a:rPr>
              <a:t>342%, </a:t>
            </a:r>
            <a:r>
              <a:rPr lang="ru-RU" sz="2000" b="1" dirty="0">
                <a:solidFill>
                  <a:schemeClr val="tx1"/>
                </a:solidFill>
                <a:effectLst/>
              </a:rPr>
              <a:t>что отразилась на росте заработной плате всех сотрудников, но в большей степени врачей.  А также на такой большой рост </a:t>
            </a:r>
            <a:r>
              <a:rPr lang="ru-RU" sz="2000" b="1" dirty="0" err="1">
                <a:solidFill>
                  <a:schemeClr val="tx1"/>
                </a:solidFill>
                <a:effectLst/>
              </a:rPr>
              <a:t>диффоплаты</a:t>
            </a:r>
            <a:r>
              <a:rPr lang="ru-RU" sz="2000" b="1" dirty="0">
                <a:solidFill>
                  <a:schemeClr val="tx1"/>
                </a:solidFill>
                <a:effectLst/>
              </a:rPr>
              <a:t> и  заработной платы сотрудников повлияло внесение в </a:t>
            </a:r>
            <a:r>
              <a:rPr lang="ru-RU" sz="2000" b="1" dirty="0" err="1">
                <a:solidFill>
                  <a:schemeClr val="tx1"/>
                </a:solidFill>
                <a:effectLst/>
              </a:rPr>
              <a:t>коллдоговор</a:t>
            </a:r>
            <a:r>
              <a:rPr lang="ru-RU" sz="2000" b="1" dirty="0">
                <a:solidFill>
                  <a:schemeClr val="tx1"/>
                </a:solidFill>
                <a:effectLst/>
              </a:rPr>
              <a:t> обязательства выплаты работникам оздоровительных пособий и </a:t>
            </a:r>
            <a:r>
              <a:rPr lang="ru-RU" sz="2000" b="1" dirty="0" err="1">
                <a:solidFill>
                  <a:schemeClr val="tx1"/>
                </a:solidFill>
                <a:effectLst/>
              </a:rPr>
              <a:t>др</a:t>
            </a:r>
            <a:r>
              <a:rPr lang="ru-RU" sz="2000" b="1" dirty="0">
                <a:solidFill>
                  <a:schemeClr val="tx1"/>
                </a:solidFill>
                <a:effectLst/>
              </a:rPr>
              <a:t> материальных пособий. </a:t>
            </a:r>
          </a:p>
          <a:p>
            <a:pPr algn="ctr">
              <a:defRPr/>
            </a:pPr>
            <a:endParaRPr lang="ru-RU" sz="2000" b="1" dirty="0">
              <a:solidFill>
                <a:prstClr val="black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Заголовок 1"/>
          <p:cNvSpPr>
            <a:spLocks noGrp="1"/>
          </p:cNvSpPr>
          <p:nvPr>
            <p:ph type="title"/>
          </p:nvPr>
        </p:nvSpPr>
        <p:spPr>
          <a:xfrm>
            <a:off x="323850" y="115888"/>
            <a:ext cx="8569325" cy="792162"/>
          </a:xfrm>
          <a:solidFill>
            <a:srgbClr val="99FFCC"/>
          </a:solidFill>
        </p:spPr>
        <p:txBody>
          <a:bodyPr/>
          <a:lstStyle/>
          <a:p>
            <a:r>
              <a:rPr lang="ru-RU" altLang="ru-RU" sz="2800" b="1" i="1" smtClean="0"/>
              <a:t>Динамика роста средней заработной платы врачей и медсестер.</a:t>
            </a:r>
          </a:p>
        </p:txBody>
      </p:sp>
      <p:graphicFrame>
        <p:nvGraphicFramePr>
          <p:cNvPr id="2" name="Объект 3"/>
          <p:cNvGraphicFramePr>
            <a:graphicFrameLocks noGrp="1"/>
          </p:cNvGraphicFramePr>
          <p:nvPr>
            <p:ph idx="1"/>
          </p:nvPr>
        </p:nvGraphicFramePr>
        <p:xfrm>
          <a:off x="590550" y="1176338"/>
          <a:ext cx="8178800" cy="37861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07950" y="4941888"/>
            <a:ext cx="8856663" cy="1871662"/>
          </a:xfrm>
          <a:prstGeom prst="rect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  <a:effectLst/>
              </a:rPr>
              <a:t>Из года в год отмечается рост заработной платы как среди врачей, так и СМП, благодаря внедрению дифференциальной оплаты и СКПН. Но, </a:t>
            </a:r>
            <a:r>
              <a:rPr lang="ru-RU" b="1" dirty="0">
                <a:solidFill>
                  <a:schemeClr val="tx1"/>
                </a:solidFill>
                <a:effectLst/>
              </a:rPr>
              <a:t>несмотря на значительное повышение среднемесячной заработной платы по </a:t>
            </a:r>
            <a:r>
              <a:rPr lang="ru-RU" b="1" dirty="0">
                <a:solidFill>
                  <a:schemeClr val="tx1"/>
                </a:solidFill>
                <a:effectLst/>
              </a:rPr>
              <a:t>сравнению с </a:t>
            </a:r>
            <a:r>
              <a:rPr lang="ru-RU" b="1" dirty="0">
                <a:solidFill>
                  <a:schemeClr val="tx1"/>
                </a:solidFill>
                <a:effectLst/>
              </a:rPr>
              <a:t>2015-2016г.г</a:t>
            </a:r>
            <a:r>
              <a:rPr lang="ru-RU" b="1" dirty="0">
                <a:solidFill>
                  <a:schemeClr val="tx1"/>
                </a:solidFill>
                <a:effectLst/>
              </a:rPr>
              <a:t>., заработная плата врачей </a:t>
            </a:r>
            <a:r>
              <a:rPr lang="ru-RU" b="1" dirty="0">
                <a:solidFill>
                  <a:schemeClr val="tx1"/>
                </a:solidFill>
                <a:effectLst/>
              </a:rPr>
              <a:t>не достигла </a:t>
            </a:r>
            <a:r>
              <a:rPr lang="ru-RU" b="1" dirty="0">
                <a:solidFill>
                  <a:schemeClr val="tx1"/>
                </a:solidFill>
                <a:effectLst/>
              </a:rPr>
              <a:t>среднегородского уровня, необходимого для достижения одного из индикаторов государственной программы «</a:t>
            </a:r>
            <a:r>
              <a:rPr lang="ru-RU" b="1" dirty="0" err="1">
                <a:solidFill>
                  <a:schemeClr val="tx1"/>
                </a:solidFill>
                <a:effectLst/>
              </a:rPr>
              <a:t>Денсаулык</a:t>
            </a:r>
            <a:r>
              <a:rPr lang="ru-RU" b="1" dirty="0">
                <a:solidFill>
                  <a:schemeClr val="tx1"/>
                </a:solidFill>
                <a:effectLst/>
              </a:rPr>
              <a:t> на 2016-2018гг» - соотношение средней заработной платы врачей к средней заработной плате в экономике.    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613"/>
          </a:xfrm>
          <a:solidFill>
            <a:srgbClr val="99FFCC"/>
          </a:solidFill>
        </p:spPr>
        <p:txBody>
          <a:bodyPr/>
          <a:lstStyle/>
          <a:p>
            <a:r>
              <a:rPr lang="ru-RU" altLang="ru-RU" sz="2800" b="1" i="1" smtClean="0"/>
              <a:t>Достижения индикаторов и показателей результатов ГП «Денсаулык» на 2016-2019гг 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9239996"/>
              </p:ext>
            </p:extLst>
          </p:nvPr>
        </p:nvGraphicFramePr>
        <p:xfrm>
          <a:off x="0" y="908050"/>
          <a:ext cx="9109075" cy="62937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8512"/>
                <a:gridCol w="1008175"/>
                <a:gridCol w="936163"/>
                <a:gridCol w="1296225"/>
              </a:tblGrid>
              <a:tr h="37081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Показатели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2016г.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2017г.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18"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Факт 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План 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Факт 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370818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Смертность от травм, несчастных случаев и отравлений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34,9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52,23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28,7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370818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Снижение заболеваемости</a:t>
                      </a:r>
                      <a:r>
                        <a:rPr lang="ru-RU" sz="1800" b="1" baseline="0" dirty="0" smtClean="0">
                          <a:solidFill>
                            <a:srgbClr val="FF0000"/>
                          </a:solidFill>
                        </a:rPr>
                        <a:t> туберкулезом на 100 </a:t>
                      </a:r>
                      <a:r>
                        <a:rPr lang="ru-RU" sz="1800" b="1" baseline="0" dirty="0" err="1" smtClean="0">
                          <a:solidFill>
                            <a:srgbClr val="FF0000"/>
                          </a:solidFill>
                        </a:rPr>
                        <a:t>тыс</a:t>
                      </a:r>
                      <a:r>
                        <a:rPr lang="ru-RU" sz="1800" b="1" baseline="0" dirty="0" smtClean="0">
                          <a:solidFill>
                            <a:srgbClr val="FF0000"/>
                          </a:solidFill>
                        </a:rPr>
                        <a:t> нас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58,7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45,2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43,1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370818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Распространенность ожирения на 100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</a:rPr>
                        <a:t>тыс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 нас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184,3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243,6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466,8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370818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Снижение общей смертности горожан на 1000 нас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5,3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6,97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5,0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370818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Снижение материнской смертности 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10,5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370818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Снижение младенческой смертности 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1,2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7,5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1,2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370818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Смертность от БСК на 100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</a:rPr>
                        <a:t>тыс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 нас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142,7</a:t>
                      </a: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200,8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166,7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370818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Смертность от туберкулеза</a:t>
                      </a:r>
                      <a:r>
                        <a:rPr lang="ru-RU" sz="1800" b="1" baseline="0" dirty="0" smtClean="0">
                          <a:solidFill>
                            <a:srgbClr val="FF0000"/>
                          </a:solidFill>
                        </a:rPr>
                        <a:t> на 100 </a:t>
                      </a:r>
                      <a:r>
                        <a:rPr lang="ru-RU" sz="1800" b="1" baseline="0" dirty="0" err="1" smtClean="0">
                          <a:solidFill>
                            <a:srgbClr val="FF0000"/>
                          </a:solidFill>
                        </a:rPr>
                        <a:t>тыс</a:t>
                      </a:r>
                      <a:r>
                        <a:rPr lang="ru-RU" sz="1800" b="1" baseline="0" dirty="0" smtClean="0">
                          <a:solidFill>
                            <a:srgbClr val="FF0000"/>
                          </a:solidFill>
                        </a:rPr>
                        <a:t> нас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  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2,9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3,8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2,8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3657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Смертность от ЗНО  на 100 </a:t>
                      </a:r>
                      <a:r>
                        <a:rPr kumimoji="0" lang="ru-RU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тыс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нас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86,2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95,15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86,2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370818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5-летняя выживаемость больных</a:t>
                      </a:r>
                      <a:r>
                        <a:rPr lang="ru-RU" sz="1800" b="1" baseline="0" dirty="0" smtClean="0">
                          <a:solidFill>
                            <a:srgbClr val="FF0000"/>
                          </a:solidFill>
                        </a:rPr>
                        <a:t> с ЗНО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42,2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48,1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44,4</a:t>
                      </a: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370818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Ранняя </a:t>
                      </a:r>
                      <a:r>
                        <a:rPr lang="ru-RU" sz="1800" b="1" dirty="0" err="1" smtClean="0">
                          <a:solidFill>
                            <a:srgbClr val="FF0000"/>
                          </a:solidFill>
                        </a:rPr>
                        <a:t>выявляемость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 ЗНО (1-2 стадия)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44,3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66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75,7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370818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Численность прикрепленного населения на 1 ВОП</a:t>
                      </a:r>
                      <a:r>
                        <a:rPr lang="ru-RU" sz="18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2100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2000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1935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365756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Средняя заработная плата врачей 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113 592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179000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168 868 ↓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370818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Дефицит врачебных</a:t>
                      </a:r>
                      <a:r>
                        <a:rPr lang="ru-RU" sz="1800" b="1" baseline="0" dirty="0" smtClean="0">
                          <a:solidFill>
                            <a:srgbClr val="FF0000"/>
                          </a:solidFill>
                        </a:rPr>
                        <a:t> кадров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6,25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1" dirty="0">
                        <a:solidFill>
                          <a:srgbClr val="FFFF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2,5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370818">
                <a:tc>
                  <a:txBody>
                    <a:bodyPr/>
                    <a:lstStyle/>
                    <a:p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1" dirty="0">
                        <a:solidFill>
                          <a:srgbClr val="FFFF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1" marR="91441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/>
          </p:cNvSpPr>
          <p:nvPr>
            <p:ph type="title" idx="4294967295"/>
          </p:nvPr>
        </p:nvSpPr>
        <p:spPr>
          <a:xfrm>
            <a:off x="107950" y="115888"/>
            <a:ext cx="8712200" cy="620712"/>
          </a:xfrm>
          <a:solidFill>
            <a:srgbClr val="99FFCC"/>
          </a:solidFill>
        </p:spPr>
        <p:txBody>
          <a:bodyPr/>
          <a:lstStyle/>
          <a:p>
            <a:r>
              <a:rPr lang="ru-RU" altLang="ru-RU" sz="3200" b="1" i="1" smtClean="0"/>
              <a:t>Выводы.</a:t>
            </a:r>
          </a:p>
        </p:txBody>
      </p:sp>
      <p:sp>
        <p:nvSpPr>
          <p:cNvPr id="309251" name="Rectangle 3"/>
          <p:cNvSpPr>
            <a:spLocks noGrp="1"/>
          </p:cNvSpPr>
          <p:nvPr>
            <p:ph type="body" idx="4294967295"/>
          </p:nvPr>
        </p:nvSpPr>
        <p:spPr>
          <a:xfrm>
            <a:off x="179388" y="692150"/>
            <a:ext cx="8785225" cy="6165850"/>
          </a:xfrm>
          <a:solidFill>
            <a:srgbClr val="FFCCFF"/>
          </a:solidFill>
        </p:spPr>
        <p:txBody>
          <a:bodyPr/>
          <a:lstStyle/>
          <a:p>
            <a:pPr marL="0" indent="0" algn="just">
              <a:lnSpc>
                <a:spcPct val="80000"/>
              </a:lnSpc>
              <a:buFont typeface="Arial" charset="0"/>
              <a:buNone/>
              <a:defRPr/>
            </a:pPr>
            <a:r>
              <a:rPr lang="ru-RU" sz="2200" b="1" dirty="0" smtClean="0"/>
              <a:t>      </a:t>
            </a:r>
            <a:r>
              <a:rPr lang="ru-RU" sz="2200" b="1" dirty="0" smtClean="0">
                <a:solidFill>
                  <a:srgbClr val="0000FF"/>
                </a:solidFill>
              </a:rPr>
              <a:t>Таким образом, </a:t>
            </a:r>
            <a:r>
              <a:rPr lang="ru-RU" sz="2200" b="1" dirty="0" smtClean="0">
                <a:solidFill>
                  <a:srgbClr val="0000FF"/>
                </a:solidFill>
              </a:rPr>
              <a:t>анализируя вышесказанное можно отметить следующее: </a:t>
            </a:r>
            <a:r>
              <a:rPr lang="ru-RU" sz="2200" b="1" dirty="0" smtClean="0">
                <a:solidFill>
                  <a:srgbClr val="0000FF"/>
                </a:solidFill>
                <a:ea typeface="+mj-ea"/>
                <a:cs typeface="+mj-cs"/>
              </a:rPr>
              <a:t> </a:t>
            </a:r>
            <a:endParaRPr lang="ru-RU" sz="2200" b="1" dirty="0" smtClean="0">
              <a:solidFill>
                <a:srgbClr val="0000FF"/>
              </a:solidFill>
              <a:ea typeface="+mj-ea"/>
              <a:cs typeface="+mj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200" b="1" dirty="0" smtClean="0">
                <a:solidFill>
                  <a:srgbClr val="FF0000"/>
                </a:solidFill>
              </a:rPr>
              <a:t>В отчетном году по многим индикаторам и показателям поликлиника успешно достигла целевых значений, в частности: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200" b="1" dirty="0" smtClean="0">
                <a:solidFill>
                  <a:prstClr val="black"/>
                </a:solidFill>
              </a:rPr>
              <a:t>Улучшилась укомплектованность кадрами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ru-RU" sz="2200" b="1" dirty="0" smtClean="0">
                <a:solidFill>
                  <a:prstClr val="black"/>
                </a:solidFill>
              </a:rPr>
              <a:t>Материально-техническая обеспеченность поликлиники  </a:t>
            </a:r>
            <a:r>
              <a:rPr lang="ru-RU" sz="2200" b="1" dirty="0" smtClean="0">
                <a:solidFill>
                  <a:prstClr val="black"/>
                </a:solidFill>
              </a:rPr>
              <a:t>достаточная  </a:t>
            </a:r>
            <a:endParaRPr lang="ru-RU" sz="2200" b="1" dirty="0" smtClean="0">
              <a:solidFill>
                <a:prstClr val="black"/>
              </a:solidFill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ru-RU" sz="2200" b="1" dirty="0" err="1" smtClean="0">
                <a:solidFill>
                  <a:srgbClr val="FF0000"/>
                </a:solidFill>
              </a:rPr>
              <a:t>Цифровизация</a:t>
            </a:r>
            <a:r>
              <a:rPr lang="ru-RU" sz="2200" b="1" dirty="0" smtClean="0">
                <a:solidFill>
                  <a:srgbClr val="FF0000"/>
                </a:solidFill>
              </a:rPr>
              <a:t> успешно внедрена на 75%.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ru-RU" sz="2200" b="1" dirty="0" smtClean="0"/>
              <a:t>Продолжалось </a:t>
            </a:r>
            <a:r>
              <a:rPr lang="ru-RU" sz="2200" b="1" dirty="0"/>
              <a:t>внедрение </a:t>
            </a:r>
            <a:r>
              <a:rPr lang="ru-RU" sz="2200" b="1" dirty="0" err="1" smtClean="0"/>
              <a:t>дифоплаты</a:t>
            </a:r>
            <a:r>
              <a:rPr lang="ru-RU" sz="2200" b="1" dirty="0" smtClean="0"/>
              <a:t> и улучшения социального пакета </a:t>
            </a:r>
            <a:r>
              <a:rPr lang="ru-RU" sz="2200" b="1" dirty="0"/>
              <a:t>сотрудникам, благодаря чему выросла заработная плата врачей и СМР</a:t>
            </a:r>
            <a:r>
              <a:rPr lang="ru-RU" sz="2200" b="1" dirty="0" smtClean="0"/>
              <a:t>.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ru-RU" sz="2200" b="1" dirty="0" smtClean="0">
                <a:solidFill>
                  <a:srgbClr val="FF0000"/>
                </a:solidFill>
              </a:rPr>
              <a:t>Продолжается внедрение элементов и принципа корпоративного управления, (работа Наблюдательного совета)</a:t>
            </a:r>
            <a:endParaRPr lang="ru-RU" sz="2200" b="1" dirty="0">
              <a:solidFill>
                <a:srgbClr val="FF0000"/>
              </a:solidFill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ru-RU" sz="2200" b="1" dirty="0" smtClean="0"/>
              <a:t>Имеет место достижение всех индикаторов </a:t>
            </a:r>
            <a:r>
              <a:rPr lang="ru-RU" sz="2200" b="1" dirty="0" smtClean="0"/>
              <a:t>ДКПН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ru-RU" sz="2200" b="1" dirty="0" smtClean="0">
                <a:solidFill>
                  <a:srgbClr val="FF0000"/>
                </a:solidFill>
              </a:rPr>
              <a:t>В </a:t>
            </a:r>
            <a:r>
              <a:rPr lang="ru-RU" sz="2200" b="1" dirty="0">
                <a:solidFill>
                  <a:srgbClr val="FF0000"/>
                </a:solidFill>
              </a:rPr>
              <a:t>большинстве своем индикаторы и показатели результатов  Государственной программы «</a:t>
            </a:r>
            <a:r>
              <a:rPr lang="ru-RU" sz="2200" b="1" dirty="0" err="1">
                <a:solidFill>
                  <a:srgbClr val="FF0000"/>
                </a:solidFill>
              </a:rPr>
              <a:t>Денсаулык</a:t>
            </a:r>
            <a:r>
              <a:rPr lang="ru-RU" sz="2200" b="1" dirty="0">
                <a:solidFill>
                  <a:srgbClr val="FF0000"/>
                </a:solidFill>
              </a:rPr>
              <a:t>» на 2016-2019гг </a:t>
            </a:r>
            <a:r>
              <a:rPr lang="ru-RU" sz="2200" b="1" dirty="0" smtClean="0">
                <a:solidFill>
                  <a:srgbClr val="FF0000"/>
                </a:solidFill>
              </a:rPr>
              <a:t>достигнуты</a:t>
            </a:r>
            <a:endParaRPr lang="ru-RU" sz="2200" b="1" dirty="0">
              <a:solidFill>
                <a:srgbClr val="FF0000"/>
              </a:solidFill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ü"/>
              <a:defRPr/>
            </a:pPr>
            <a:endParaRPr lang="ru-RU" sz="2200" b="1" dirty="0" smtClean="0">
              <a:solidFill>
                <a:srgbClr val="FF0000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100" b="1" dirty="0">
              <a:solidFill>
                <a:prstClr val="black"/>
              </a:solidFill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ru-RU" sz="1800" b="1" dirty="0">
              <a:solidFill>
                <a:prstClr val="black"/>
              </a:solidFill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ru-RU" sz="1800" b="1" dirty="0">
              <a:solidFill>
                <a:prstClr val="black"/>
              </a:solidFill>
            </a:endParaRPr>
          </a:p>
          <a:p>
            <a:pPr algn="just">
              <a:lnSpc>
                <a:spcPct val="80000"/>
              </a:lnSpc>
              <a:defRPr/>
            </a:pPr>
            <a:endParaRPr lang="ru-RU" sz="2100" b="1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  <a:defRPr/>
            </a:pPr>
            <a:endParaRPr lang="ru-RU" sz="2100" b="1" dirty="0" smtClean="0"/>
          </a:p>
          <a:p>
            <a:pPr>
              <a:lnSpc>
                <a:spcPct val="80000"/>
              </a:lnSpc>
              <a:buFont typeface="Wingdings 2" pitchFamily="18" charset="2"/>
              <a:buNone/>
              <a:defRPr/>
            </a:pPr>
            <a:r>
              <a:rPr lang="ru-RU" sz="2100" b="1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Заголовок 1"/>
          <p:cNvSpPr>
            <a:spLocks noGrp="1"/>
          </p:cNvSpPr>
          <p:nvPr>
            <p:ph type="title"/>
          </p:nvPr>
        </p:nvSpPr>
        <p:spPr>
          <a:xfrm>
            <a:off x="358775" y="116632"/>
            <a:ext cx="8605713" cy="576262"/>
          </a:xfrm>
          <a:solidFill>
            <a:srgbClr val="99FFCC"/>
          </a:solidFill>
        </p:spPr>
        <p:txBody>
          <a:bodyPr/>
          <a:lstStyle/>
          <a:p>
            <a:r>
              <a:rPr lang="ru-RU" altLang="ru-RU" sz="3200" b="1" i="1" smtClean="0"/>
              <a:t>Выводы (продолжение)</a:t>
            </a:r>
          </a:p>
        </p:txBody>
      </p:sp>
      <p:sp>
        <p:nvSpPr>
          <p:cNvPr id="231427" name="Объект 2"/>
          <p:cNvSpPr>
            <a:spLocks noGrp="1"/>
          </p:cNvSpPr>
          <p:nvPr>
            <p:ph idx="1"/>
          </p:nvPr>
        </p:nvSpPr>
        <p:spPr>
          <a:xfrm>
            <a:off x="323528" y="765175"/>
            <a:ext cx="8641085" cy="5184105"/>
          </a:xfrm>
          <a:solidFill>
            <a:srgbClr val="FFCCFF"/>
          </a:solidFill>
        </p:spPr>
        <p:txBody>
          <a:bodyPr/>
          <a:lstStyle/>
          <a:p>
            <a:pPr>
              <a:defRPr/>
            </a:pPr>
            <a:r>
              <a:rPr lang="ru-RU" sz="2400" b="1" dirty="0" smtClean="0"/>
              <a:t>Не достигнут один индикатор </a:t>
            </a:r>
            <a:r>
              <a:rPr lang="ru-RU" sz="2400" b="1" dirty="0" smtClean="0"/>
              <a:t>Государственной  программы «</a:t>
            </a:r>
            <a:r>
              <a:rPr lang="ru-RU" sz="2400" b="1" dirty="0" err="1" smtClean="0"/>
              <a:t>Денсаулык</a:t>
            </a:r>
            <a:r>
              <a:rPr lang="ru-RU" sz="2400" b="1" dirty="0" smtClean="0"/>
              <a:t>»: </a:t>
            </a:r>
            <a:endParaRPr lang="ru-RU" sz="2400" b="1" dirty="0" smtClean="0"/>
          </a:p>
          <a:p>
            <a:pPr marL="0" indent="0">
              <a:buNone/>
              <a:defRPr/>
            </a:pPr>
            <a:r>
              <a:rPr lang="ru-RU" sz="2400" b="1" dirty="0"/>
              <a:t> </a:t>
            </a:r>
            <a:r>
              <a:rPr lang="ru-RU" sz="2400" b="1" dirty="0" smtClean="0"/>
              <a:t>   -  </a:t>
            </a:r>
            <a:r>
              <a:rPr lang="ru-RU" sz="2400" b="1" u="sng" dirty="0" smtClean="0">
                <a:solidFill>
                  <a:srgbClr val="0000FF"/>
                </a:solidFill>
              </a:rPr>
              <a:t>это </a:t>
            </a:r>
            <a:r>
              <a:rPr lang="ru-RU" sz="2400" b="1" u="sng" dirty="0" smtClean="0">
                <a:solidFill>
                  <a:srgbClr val="0000FF"/>
                </a:solidFill>
              </a:rPr>
              <a:t>«соотношение средней зар</a:t>
            </a:r>
            <a:r>
              <a:rPr lang="ru-RU" sz="2400" b="1" u="sng" dirty="0">
                <a:solidFill>
                  <a:srgbClr val="0000FF"/>
                </a:solidFill>
              </a:rPr>
              <a:t>аботной платы </a:t>
            </a:r>
            <a:r>
              <a:rPr lang="ru-RU" sz="2400" b="1" u="sng" dirty="0" smtClean="0">
                <a:solidFill>
                  <a:srgbClr val="0000FF"/>
                </a:solidFill>
              </a:rPr>
              <a:t>врачей к </a:t>
            </a:r>
          </a:p>
          <a:p>
            <a:pPr marL="0" indent="0">
              <a:buNone/>
              <a:defRPr/>
            </a:pPr>
            <a:r>
              <a:rPr lang="ru-RU" sz="2400" b="1" dirty="0" smtClean="0">
                <a:solidFill>
                  <a:srgbClr val="0000FF"/>
                </a:solidFill>
              </a:rPr>
              <a:t>        </a:t>
            </a:r>
            <a:r>
              <a:rPr lang="ru-RU" sz="2400" b="1" u="sng" dirty="0" smtClean="0">
                <a:solidFill>
                  <a:srgbClr val="0000FF"/>
                </a:solidFill>
              </a:rPr>
              <a:t>заработной </a:t>
            </a:r>
            <a:r>
              <a:rPr lang="ru-RU" sz="2400" b="1" u="sng" dirty="0">
                <a:solidFill>
                  <a:srgbClr val="0000FF"/>
                </a:solidFill>
              </a:rPr>
              <a:t>плате в </a:t>
            </a:r>
            <a:r>
              <a:rPr lang="ru-RU" sz="2400" b="1" u="sng" dirty="0" smtClean="0">
                <a:solidFill>
                  <a:srgbClr val="0000FF"/>
                </a:solidFill>
              </a:rPr>
              <a:t>экономике»  </a:t>
            </a:r>
            <a:r>
              <a:rPr lang="ru-RU" sz="2400" b="1" u="sng" dirty="0" smtClean="0">
                <a:solidFill>
                  <a:srgbClr val="FF0000"/>
                </a:solidFill>
              </a:rPr>
              <a:t>168 868 к 179 000тг. </a:t>
            </a:r>
            <a:endParaRPr lang="ru-RU" sz="2400" b="1" u="sng" dirty="0" smtClean="0">
              <a:solidFill>
                <a:srgbClr val="0000FF"/>
              </a:solidFill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rgbClr val="FF0000"/>
                </a:solidFill>
              </a:rPr>
              <a:t>Причины: </a:t>
            </a:r>
            <a:r>
              <a:rPr lang="ru-RU" sz="2400" b="1" dirty="0"/>
              <a:t>высокая </a:t>
            </a:r>
            <a:r>
              <a:rPr lang="ru-RU" sz="2400" b="1" dirty="0" err="1"/>
              <a:t>потребляемость</a:t>
            </a:r>
            <a:r>
              <a:rPr lang="ru-RU" sz="2400" b="1" dirty="0"/>
              <a:t> затратных услуг (лабораторные, консультации внешних узкоспециализированных врачей</a:t>
            </a:r>
            <a:r>
              <a:rPr lang="ru-RU" sz="2400" b="1" dirty="0" smtClean="0"/>
              <a:t>), недостаточно развитые платные услуги, малая экономия ФОТ ввиду установления </a:t>
            </a:r>
            <a:r>
              <a:rPr lang="ru-RU" sz="2400" b="1" dirty="0"/>
              <a:t>фиксированных окладов востребованной категории специалистов с целью </a:t>
            </a:r>
            <a:r>
              <a:rPr lang="ru-RU" sz="2400" b="1" dirty="0" smtClean="0"/>
              <a:t>мотивации. </a:t>
            </a:r>
            <a:endParaRPr lang="ru-RU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/>
          </p:cNvSpPr>
          <p:nvPr>
            <p:ph type="title"/>
          </p:nvPr>
        </p:nvSpPr>
        <p:spPr>
          <a:xfrm>
            <a:off x="611188" y="188913"/>
            <a:ext cx="8353425" cy="954087"/>
          </a:xfrm>
          <a:solidFill>
            <a:srgbClr val="99FFCC"/>
          </a:solidFill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28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2800" b="1" i="1" dirty="0" smtClean="0"/>
              <a:t>Динамика количества прикрепленного населения согласно электронного РПН.</a:t>
            </a:r>
            <a:r>
              <a:rPr lang="ru-RU" sz="28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28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2800" dirty="0" smtClean="0">
              <a:latin typeface="Gill Sans MT" pitchFamily="34" charset="0"/>
            </a:endParaRPr>
          </a:p>
        </p:txBody>
      </p:sp>
      <p:graphicFrame>
        <p:nvGraphicFramePr>
          <p:cNvPr id="2" name="Object 2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62042414"/>
              </p:ext>
            </p:extLst>
          </p:nvPr>
        </p:nvGraphicFramePr>
        <p:xfrm>
          <a:off x="3543300" y="1193800"/>
          <a:ext cx="5549900" cy="561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6020" name="Rectangle 3"/>
          <p:cNvSpPr>
            <a:spLocks noGrp="1"/>
          </p:cNvSpPr>
          <p:nvPr>
            <p:ph sz="half" idx="2"/>
          </p:nvPr>
        </p:nvSpPr>
        <p:spPr>
          <a:xfrm>
            <a:off x="611188" y="1285875"/>
            <a:ext cx="3024708" cy="5455493"/>
          </a:xfrm>
          <a:solidFill>
            <a:srgbClr val="FFCCFF"/>
          </a:solidFill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000" b="1" dirty="0">
                <a:solidFill>
                  <a:srgbClr val="0000FF"/>
                </a:solidFill>
              </a:rPr>
              <a:t>Наблюдается динамика роста числа  прикрепленного </a:t>
            </a:r>
            <a:r>
              <a:rPr lang="ru-RU" altLang="ru-RU" sz="2000" b="1" dirty="0" smtClean="0">
                <a:solidFill>
                  <a:srgbClr val="0000FF"/>
                </a:solidFill>
              </a:rPr>
              <a:t>населения: </a:t>
            </a:r>
            <a:r>
              <a:rPr lang="ru-RU" altLang="ru-RU" sz="2000" b="1" dirty="0">
                <a:solidFill>
                  <a:srgbClr val="FF0000"/>
                </a:solidFill>
              </a:rPr>
              <a:t>на 01.01.2017г. </a:t>
            </a:r>
            <a:r>
              <a:rPr lang="ru-RU" altLang="ru-RU" sz="2000" b="1" dirty="0" smtClean="0">
                <a:solidFill>
                  <a:srgbClr val="FF0000"/>
                </a:solidFill>
              </a:rPr>
              <a:t>численность </a:t>
            </a:r>
            <a:r>
              <a:rPr lang="ru-RU" altLang="ru-RU" sz="2000" b="1" dirty="0">
                <a:solidFill>
                  <a:srgbClr val="FF0000"/>
                </a:solidFill>
              </a:rPr>
              <a:t>населения составляла  </a:t>
            </a:r>
            <a:r>
              <a:rPr lang="ru-RU" altLang="ru-RU" sz="2000" b="1" dirty="0" smtClean="0">
                <a:solidFill>
                  <a:srgbClr val="0000FF"/>
                </a:solidFill>
              </a:rPr>
              <a:t>34095; </a:t>
            </a:r>
            <a:r>
              <a:rPr lang="ru-RU" altLang="ru-RU" sz="2000" b="1" dirty="0">
                <a:solidFill>
                  <a:srgbClr val="FF0000"/>
                </a:solidFill>
              </a:rPr>
              <a:t>на 01.12.2017г. составила </a:t>
            </a:r>
            <a:r>
              <a:rPr lang="ru-RU" altLang="ru-RU" sz="2000" b="1" dirty="0" err="1">
                <a:solidFill>
                  <a:srgbClr val="FF0000"/>
                </a:solidFill>
              </a:rPr>
              <a:t>составила</a:t>
            </a:r>
            <a:r>
              <a:rPr lang="ru-RU" altLang="ru-RU" sz="2000" b="1" dirty="0">
                <a:solidFill>
                  <a:srgbClr val="FF0000"/>
                </a:solidFill>
              </a:rPr>
              <a:t> </a:t>
            </a:r>
            <a:r>
              <a:rPr lang="ru-RU" altLang="ru-RU" sz="2000" b="1" dirty="0">
                <a:solidFill>
                  <a:srgbClr val="0000FF"/>
                </a:solidFill>
              </a:rPr>
              <a:t>34785 человек.</a:t>
            </a:r>
          </a:p>
          <a:p>
            <a:pPr>
              <a:lnSpc>
                <a:spcPct val="80000"/>
              </a:lnSpc>
            </a:pPr>
            <a:r>
              <a:rPr lang="ru-RU" altLang="ru-RU" sz="2200" b="1" dirty="0" smtClean="0">
                <a:solidFill>
                  <a:srgbClr val="0000FF"/>
                </a:solidFill>
              </a:rPr>
              <a:t>В </a:t>
            </a:r>
            <a:r>
              <a:rPr lang="ru-RU" altLang="ru-RU" sz="2200" b="1" dirty="0" smtClean="0">
                <a:solidFill>
                  <a:srgbClr val="0000FF"/>
                </a:solidFill>
              </a:rPr>
              <a:t>том числе подростки - 1038,  дети - 9740, женщины – 13545. </a:t>
            </a:r>
            <a:endParaRPr lang="ru-RU" altLang="ru-RU" sz="2200" b="1" dirty="0" smtClean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</a:pPr>
            <a:r>
              <a:rPr lang="ru-RU" altLang="ru-RU" sz="2000" b="1" dirty="0">
                <a:solidFill>
                  <a:srgbClr val="FF0000"/>
                </a:solidFill>
              </a:rPr>
              <a:t>Прогнозируемая численность населения по на </a:t>
            </a:r>
            <a:r>
              <a:rPr lang="ru-RU" altLang="ru-RU" sz="2000" b="1" dirty="0" smtClean="0">
                <a:solidFill>
                  <a:srgbClr val="FF0000"/>
                </a:solidFill>
              </a:rPr>
              <a:t>2018г</a:t>
            </a:r>
            <a:r>
              <a:rPr lang="ru-RU" altLang="ru-RU" sz="2000" b="1" dirty="0">
                <a:solidFill>
                  <a:srgbClr val="FF0000"/>
                </a:solidFill>
              </a:rPr>
              <a:t>. </a:t>
            </a:r>
            <a:r>
              <a:rPr lang="ru-RU" altLang="ru-RU" sz="2000" b="1" dirty="0" smtClean="0">
                <a:solidFill>
                  <a:srgbClr val="FF0000"/>
                </a:solidFill>
              </a:rPr>
              <a:t>составляет 36000 </a:t>
            </a:r>
            <a:endParaRPr lang="ru-RU" altLang="ru-RU" sz="1800" b="1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endParaRPr lang="ru-RU" altLang="ru-RU" sz="2200" b="1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Заголовок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692150"/>
          </a:xfrm>
          <a:solidFill>
            <a:srgbClr val="99FFCC"/>
          </a:solidFill>
        </p:spPr>
        <p:txBody>
          <a:bodyPr/>
          <a:lstStyle/>
          <a:p>
            <a:r>
              <a:rPr lang="ru-RU" altLang="ru-RU" sz="2800" b="1" i="1" smtClean="0"/>
              <a:t>Задачи на 2018г.  и пути достижения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5175"/>
            <a:ext cx="9144000" cy="6480249"/>
          </a:xfrm>
          <a:solidFill>
            <a:srgbClr val="FFFF00"/>
          </a:solidFill>
        </p:spPr>
        <p:txBody>
          <a:bodyPr/>
          <a:lstStyle/>
          <a:p>
            <a:pPr algn="just">
              <a:buFont typeface="Wingdings" pitchFamily="2" charset="2"/>
              <a:buChar char="ü"/>
              <a:defRPr/>
            </a:pPr>
            <a:r>
              <a:rPr lang="ru-RU" sz="2000" b="1" dirty="0" smtClean="0">
                <a:solidFill>
                  <a:srgbClr val="FF0000"/>
                </a:solidFill>
              </a:rPr>
              <a:t>Ходатайствовать </a:t>
            </a:r>
            <a:r>
              <a:rPr lang="ru-RU" sz="2000" b="1" dirty="0">
                <a:solidFill>
                  <a:srgbClr val="FF0000"/>
                </a:solidFill>
              </a:rPr>
              <a:t>перед УЗ </a:t>
            </a:r>
            <a:r>
              <a:rPr lang="ru-RU" sz="2000" b="1" dirty="0" err="1">
                <a:solidFill>
                  <a:srgbClr val="FF0000"/>
                </a:solidFill>
              </a:rPr>
              <a:t>г.Алматы</a:t>
            </a:r>
            <a:r>
              <a:rPr lang="ru-RU" sz="2000" b="1" dirty="0">
                <a:solidFill>
                  <a:srgbClr val="FF0000"/>
                </a:solidFill>
              </a:rPr>
              <a:t> о </a:t>
            </a:r>
            <a:r>
              <a:rPr lang="ru-RU" sz="2000" b="1" dirty="0" smtClean="0">
                <a:solidFill>
                  <a:srgbClr val="FF0000"/>
                </a:solidFill>
              </a:rPr>
              <a:t>проведении капитального ремонта и в оборудовании </a:t>
            </a:r>
            <a:r>
              <a:rPr lang="ru-RU" sz="2000" b="1" dirty="0" smtClean="0">
                <a:solidFill>
                  <a:srgbClr val="FF0000"/>
                </a:solidFill>
              </a:rPr>
              <a:t>поликлиники,  врачебных амбулаторий в </a:t>
            </a:r>
            <a:r>
              <a:rPr lang="ru-RU" sz="2000" b="1" dirty="0" err="1" smtClean="0">
                <a:solidFill>
                  <a:srgbClr val="FF0000"/>
                </a:solidFill>
              </a:rPr>
              <a:t>Альмереке</a:t>
            </a:r>
            <a:r>
              <a:rPr lang="ru-RU" sz="2000" b="1" dirty="0" smtClean="0">
                <a:solidFill>
                  <a:srgbClr val="FF0000"/>
                </a:solidFill>
              </a:rPr>
              <a:t> и </a:t>
            </a:r>
            <a:r>
              <a:rPr lang="ru-RU" sz="2000" b="1" dirty="0" err="1" smtClean="0">
                <a:solidFill>
                  <a:srgbClr val="FF0000"/>
                </a:solidFill>
              </a:rPr>
              <a:t>Колхозши</a:t>
            </a:r>
            <a:r>
              <a:rPr lang="ru-RU" sz="2000" b="1" dirty="0" smtClean="0">
                <a:solidFill>
                  <a:srgbClr val="FF0000"/>
                </a:solidFill>
              </a:rPr>
              <a:t>,  расширении основного здания в связи с ростом численности населения</a:t>
            </a:r>
          </a:p>
          <a:p>
            <a:pPr algn="just">
              <a:buFont typeface="Wingdings" pitchFamily="2" charset="2"/>
              <a:buChar char="ü"/>
              <a:defRPr/>
            </a:pPr>
            <a:r>
              <a:rPr lang="ru-RU" sz="2000" b="1" dirty="0" smtClean="0">
                <a:solidFill>
                  <a:srgbClr val="0000FF"/>
                </a:solidFill>
              </a:rPr>
              <a:t>Ходатайствовать в </a:t>
            </a:r>
            <a:r>
              <a:rPr lang="ru-RU" sz="2000" b="1" dirty="0" err="1" smtClean="0">
                <a:solidFill>
                  <a:srgbClr val="0000FF"/>
                </a:solidFill>
              </a:rPr>
              <a:t>Акимате</a:t>
            </a:r>
            <a:r>
              <a:rPr lang="ru-RU" sz="2000" b="1" dirty="0" smtClean="0">
                <a:solidFill>
                  <a:srgbClr val="0000FF"/>
                </a:solidFill>
              </a:rPr>
              <a:t> о строительстве жилья для медицинских работников</a:t>
            </a:r>
          </a:p>
          <a:p>
            <a:pPr algn="just">
              <a:buFont typeface="Wingdings" pitchFamily="2" charset="2"/>
              <a:buChar char="ü"/>
              <a:defRPr/>
            </a:pPr>
            <a:r>
              <a:rPr lang="ru-RU" sz="2000" b="1" dirty="0" smtClean="0">
                <a:solidFill>
                  <a:srgbClr val="FF0000"/>
                </a:solidFill>
              </a:rPr>
              <a:t>Выполнение </a:t>
            </a:r>
            <a:r>
              <a:rPr lang="ru-RU" sz="2000" b="1" dirty="0">
                <a:solidFill>
                  <a:srgbClr val="FF0000"/>
                </a:solidFill>
              </a:rPr>
              <a:t>задач государственной программы развития здравоохранения Республики Казахстан «</a:t>
            </a:r>
            <a:r>
              <a:rPr lang="ru-RU" sz="2000" b="1" dirty="0" err="1">
                <a:solidFill>
                  <a:srgbClr val="FF0000"/>
                </a:solidFill>
              </a:rPr>
              <a:t>Денсаулық</a:t>
            </a:r>
            <a:r>
              <a:rPr lang="ru-RU" sz="2000" b="1" dirty="0">
                <a:solidFill>
                  <a:srgbClr val="FF0000"/>
                </a:solidFill>
              </a:rPr>
              <a:t>» на </a:t>
            </a:r>
            <a:r>
              <a:rPr lang="ru-RU" sz="2000" b="1" dirty="0" smtClean="0">
                <a:solidFill>
                  <a:srgbClr val="FF0000"/>
                </a:solidFill>
              </a:rPr>
              <a:t>2016-2019 </a:t>
            </a:r>
            <a:r>
              <a:rPr lang="ru-RU" sz="2000" b="1" dirty="0">
                <a:solidFill>
                  <a:srgbClr val="FF0000"/>
                </a:solidFill>
              </a:rPr>
              <a:t>годы 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ru-RU" sz="2000" b="1" dirty="0">
                <a:solidFill>
                  <a:srgbClr val="FF0000"/>
                </a:solidFill>
              </a:rPr>
              <a:t>В 2018г. необходимо закончить на 100% </a:t>
            </a:r>
            <a:r>
              <a:rPr lang="ru-RU" sz="2000" b="1" dirty="0" err="1">
                <a:solidFill>
                  <a:srgbClr val="FF0000"/>
                </a:solidFill>
              </a:rPr>
              <a:t>цифровизацию</a:t>
            </a:r>
            <a:r>
              <a:rPr lang="ru-RU" sz="2000" b="1" dirty="0">
                <a:solidFill>
                  <a:srgbClr val="FF0000"/>
                </a:solidFill>
              </a:rPr>
              <a:t> поликлиники, введение электронной амбулаторной карты, работа которой уже начата в 2017г.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ru-RU" sz="2000" b="1" dirty="0">
                <a:solidFill>
                  <a:srgbClr val="0000FF"/>
                </a:solidFill>
              </a:rPr>
              <a:t>Дальнейшая популяризация среди населения и наращивание </a:t>
            </a:r>
            <a:r>
              <a:rPr lang="ru-RU" sz="2000" b="1" dirty="0" err="1">
                <a:solidFill>
                  <a:srgbClr val="0000FF"/>
                </a:solidFill>
              </a:rPr>
              <a:t>госуслуг</a:t>
            </a:r>
            <a:r>
              <a:rPr lang="ru-RU" sz="2000" b="1" dirty="0">
                <a:solidFill>
                  <a:srgbClr val="0000FF"/>
                </a:solidFill>
              </a:rPr>
              <a:t> в электронном формате. 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ru-RU" sz="2000" b="1" dirty="0">
                <a:solidFill>
                  <a:srgbClr val="FF0000"/>
                </a:solidFill>
              </a:rPr>
              <a:t>В 2018г. активизировать работу Наблюдательного Совета,  как одного из элементов корпоративного управления, наращивать темпы доходов платных услуг, поднимать эффективность финансово-хозяйственной деятельности</a:t>
            </a:r>
            <a:r>
              <a:rPr lang="ru-RU" sz="2000" b="1" dirty="0" smtClean="0">
                <a:solidFill>
                  <a:srgbClr val="FF0000"/>
                </a:solidFill>
              </a:rPr>
              <a:t>.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Заголовок 1"/>
          <p:cNvSpPr>
            <a:spLocks noGrp="1"/>
          </p:cNvSpPr>
          <p:nvPr>
            <p:ph type="title"/>
          </p:nvPr>
        </p:nvSpPr>
        <p:spPr>
          <a:xfrm>
            <a:off x="179388" y="274638"/>
            <a:ext cx="8640762" cy="633412"/>
          </a:xfrm>
          <a:solidFill>
            <a:srgbClr val="99FFCC"/>
          </a:solidFill>
        </p:spPr>
        <p:txBody>
          <a:bodyPr/>
          <a:lstStyle/>
          <a:p>
            <a:r>
              <a:rPr lang="ru-RU" altLang="ru-RU" sz="2800" b="1" i="1" smtClean="0">
                <a:solidFill>
                  <a:srgbClr val="000000"/>
                </a:solidFill>
              </a:rPr>
              <a:t>Задачи на 2018г. и пути достижения</a:t>
            </a:r>
            <a:endParaRPr lang="ru-RU" altLang="ru-RU" smtClean="0"/>
          </a:p>
        </p:txBody>
      </p:sp>
      <p:sp>
        <p:nvSpPr>
          <p:cNvPr id="205827" name="Объект 2"/>
          <p:cNvSpPr>
            <a:spLocks noGrp="1"/>
          </p:cNvSpPr>
          <p:nvPr>
            <p:ph idx="1"/>
          </p:nvPr>
        </p:nvSpPr>
        <p:spPr>
          <a:xfrm>
            <a:off x="179388" y="981075"/>
            <a:ext cx="8785225" cy="5876925"/>
          </a:xfrm>
          <a:solidFill>
            <a:srgbClr val="FFFF00"/>
          </a:solidFill>
        </p:spPr>
        <p:txBody>
          <a:bodyPr/>
          <a:lstStyle/>
          <a:p>
            <a:pPr algn="just">
              <a:buFont typeface="Wingdings" pitchFamily="2" charset="2"/>
              <a:buChar char="ü"/>
              <a:defRPr/>
            </a:pPr>
            <a:r>
              <a:rPr lang="ru-RU" sz="2000" b="1" dirty="0">
                <a:solidFill>
                  <a:srgbClr val="FF0000"/>
                </a:solidFill>
              </a:rPr>
              <a:t>Дальнейшее развитие платных услуг:</a:t>
            </a:r>
          </a:p>
          <a:p>
            <a:pPr marL="0" indent="0" algn="just">
              <a:buNone/>
              <a:defRPr/>
            </a:pPr>
            <a:r>
              <a:rPr lang="ru-RU" sz="2000" b="1" dirty="0">
                <a:solidFill>
                  <a:srgbClr val="FF0000"/>
                </a:solidFill>
              </a:rPr>
              <a:t> - расширение  спектра оказываемых платных услуг;	</a:t>
            </a:r>
          </a:p>
          <a:p>
            <a:pPr marL="0" indent="0" algn="just">
              <a:buNone/>
              <a:defRPr/>
            </a:pPr>
            <a:r>
              <a:rPr lang="ru-RU" sz="2000" b="1" dirty="0">
                <a:solidFill>
                  <a:srgbClr val="FF0000"/>
                </a:solidFill>
              </a:rPr>
              <a:t> - привлечение  высококвалифицированных специалистов;</a:t>
            </a:r>
          </a:p>
          <a:p>
            <a:pPr algn="just">
              <a:buFont typeface="Wingdings" pitchFamily="2" charset="2"/>
              <a:buChar char="ü"/>
              <a:defRPr/>
            </a:pPr>
            <a:r>
              <a:rPr lang="ru-RU" sz="2000" b="1" dirty="0">
                <a:solidFill>
                  <a:srgbClr val="FF0000"/>
                </a:solidFill>
              </a:rPr>
              <a:t>Совершенствование  работы СПП и ВА, направленное на качество, доступность, непрерывность и безопасность нашему населению.  </a:t>
            </a:r>
          </a:p>
          <a:p>
            <a:pPr algn="just">
              <a:buFont typeface="Wingdings" pitchFamily="2" charset="2"/>
              <a:buChar char="ü"/>
              <a:defRPr/>
            </a:pPr>
            <a:r>
              <a:rPr lang="ru-RU" sz="2000" b="1" dirty="0">
                <a:solidFill>
                  <a:srgbClr val="FF0000"/>
                </a:solidFill>
              </a:rPr>
              <a:t>Проводить работу по дальнейшему улучшению укомплектованности медицинскими кадрами и улучшению охватом </a:t>
            </a:r>
            <a:r>
              <a:rPr lang="ru-RU" sz="2000" b="1" dirty="0" err="1">
                <a:solidFill>
                  <a:srgbClr val="FF0000"/>
                </a:solidFill>
              </a:rPr>
              <a:t>категорированности</a:t>
            </a:r>
            <a:endParaRPr lang="ru-RU" sz="2000" b="1" dirty="0">
              <a:solidFill>
                <a:srgbClr val="FF0000"/>
              </a:solidFill>
            </a:endParaRPr>
          </a:p>
          <a:p>
            <a:pPr algn="just">
              <a:buFont typeface="Wingdings" pitchFamily="2" charset="2"/>
              <a:buChar char="ü"/>
              <a:defRPr/>
            </a:pPr>
            <a:r>
              <a:rPr lang="ru-RU" sz="2000" b="1" dirty="0">
                <a:solidFill>
                  <a:srgbClr val="FF0000"/>
                </a:solidFill>
              </a:rPr>
              <a:t>Проводить работу по дальнейшему внедрению делегирования некоторых полномочий врача медицинским сестрам</a:t>
            </a:r>
          </a:p>
          <a:p>
            <a:pPr algn="just">
              <a:buFont typeface="Wingdings" pitchFamily="2" charset="2"/>
              <a:buChar char="ü"/>
              <a:defRPr/>
            </a:pPr>
            <a:endParaRPr lang="ru-RU" sz="2000" b="1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endParaRPr lang="ru-RU" sz="2000" b="1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6" name="Rectangle 4"/>
          <p:cNvSpPr>
            <a:spLocks noGrp="1"/>
          </p:cNvSpPr>
          <p:nvPr>
            <p:ph type="body" orient="vert" idx="1"/>
          </p:nvPr>
        </p:nvSpPr>
        <p:spPr>
          <a:xfrm rot="16200000">
            <a:off x="1404144" y="-1106563"/>
            <a:ext cx="6335712" cy="8928100"/>
          </a:xfrm>
          <a:solidFill>
            <a:srgbClr val="FFCCFF"/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4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Благодарю </a:t>
            </a:r>
          </a:p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4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за внимание!</a:t>
            </a:r>
          </a:p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ru-RU" sz="4800" b="1" i="1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Главный врач ГП 20</a:t>
            </a:r>
          </a:p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b="1" i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Кенжебекова</a:t>
            </a:r>
            <a:r>
              <a:rPr lang="ru-RU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Г.К.</a:t>
            </a:r>
          </a:p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24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январь 2018г.   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  <a:solidFill>
            <a:srgbClr val="99FFCC"/>
          </a:solidFill>
        </p:spPr>
        <p:txBody>
          <a:bodyPr/>
          <a:lstStyle/>
          <a:p>
            <a:r>
              <a:rPr lang="ru-RU" altLang="ru-RU" sz="2800" b="1" i="1" smtClean="0"/>
              <a:t>Половозрастная структура населения.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93075077"/>
              </p:ext>
            </p:extLst>
          </p:nvPr>
        </p:nvGraphicFramePr>
        <p:xfrm>
          <a:off x="107950" y="1600200"/>
          <a:ext cx="3959225" cy="3054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2902"/>
                <a:gridCol w="2171660"/>
                <a:gridCol w="1274663"/>
              </a:tblGrid>
              <a:tr h="436336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1.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02" marR="91402" marT="45741" marB="457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Всего 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02" marR="91402" marT="45741" marB="457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34785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02" marR="91402" marT="45741" marB="457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436336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2.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02" marR="91402" marT="45741" marB="457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Дети 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02" marR="91402" marT="45741" marB="457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9740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02" marR="91402" marT="45741" marB="457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436336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3.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02" marR="91402" marT="45741" marB="457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Подростки 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02" marR="91402" marT="45741" marB="457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1038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02" marR="91402" marT="45741" marB="457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436336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4.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02" marR="91402" marT="45741" marB="457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Взрослое 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02" marR="91402" marT="45741" marB="457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24007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02" marR="91402" marT="45741" marB="457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436336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5.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02" marR="91402" marT="45741" marB="457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из них, мужчин 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02" marR="91402" marT="45741" marB="457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10462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02" marR="91402" marT="45741" marB="457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436336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6.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02" marR="91402" marT="45741" marB="457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              женщин 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02" marR="91402" marT="45741" marB="457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13545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02" marR="91402" marT="45741" marB="457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436336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7.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02" marR="91402" marT="45741" marB="457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в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</a:rPr>
                        <a:t>т.ч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.    ЖФВ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02" marR="91402" marT="45741" marB="457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00FF"/>
                          </a:solidFill>
                        </a:rPr>
                        <a:t>9783</a:t>
                      </a:r>
                      <a:endParaRPr lang="ru-RU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02" marR="91402" marT="45741" marB="457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Объект 5"/>
          <p:cNvGraphicFramePr>
            <a:graphicFrameLocks noGrp="1"/>
          </p:cNvGraphicFramePr>
          <p:nvPr>
            <p:ph sz="half" idx="2"/>
          </p:nvPr>
        </p:nvGraphicFramePr>
        <p:xfrm>
          <a:off x="4140200" y="1268413"/>
          <a:ext cx="4824413" cy="3960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23850" y="5445125"/>
            <a:ext cx="8640763" cy="122396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  <a:effectLst/>
              </a:rPr>
              <a:t>Из анализа возрастной структуры взрослого населения видно , что </a:t>
            </a:r>
            <a:r>
              <a:rPr lang="ru-RU" sz="2000" b="1" dirty="0">
                <a:solidFill>
                  <a:srgbClr val="FF0000"/>
                </a:solidFill>
                <a:effectLst/>
              </a:rPr>
              <a:t>16,9%  </a:t>
            </a:r>
            <a:r>
              <a:rPr lang="ru-RU" sz="2000" b="1" dirty="0">
                <a:solidFill>
                  <a:schemeClr val="tx1"/>
                </a:solidFill>
                <a:effectLst/>
              </a:rPr>
              <a:t>населения приходится на людей </a:t>
            </a:r>
            <a:r>
              <a:rPr lang="ru-RU" sz="2000" b="1" dirty="0">
                <a:solidFill>
                  <a:srgbClr val="FF0000"/>
                </a:solidFill>
                <a:effectLst/>
              </a:rPr>
              <a:t>старше 60 лет</a:t>
            </a:r>
            <a:r>
              <a:rPr lang="ru-RU" sz="2000" b="1" dirty="0">
                <a:solidFill>
                  <a:schemeClr val="tx1"/>
                </a:solidFill>
                <a:effectLst/>
              </a:rPr>
              <a:t>. Согласно классификации ООН, население с демографической точки зрения считается старым, когда доля лиц в возрасте 65 лет и старше превышает </a:t>
            </a:r>
            <a:r>
              <a:rPr lang="ru-RU" sz="2000" b="1" dirty="0">
                <a:solidFill>
                  <a:srgbClr val="FF0000"/>
                </a:solidFill>
                <a:effectLst/>
              </a:rPr>
              <a:t>7%.</a:t>
            </a:r>
            <a:r>
              <a:rPr lang="ru-RU" sz="2000" dirty="0">
                <a:effectLst/>
              </a:rPr>
              <a:t>.</a:t>
            </a:r>
            <a:endParaRPr lang="ru-RU" sz="2000" b="1" dirty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Заголовок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720725"/>
          </a:xfrm>
          <a:solidFill>
            <a:srgbClr val="99FFCC"/>
          </a:solidFill>
        </p:spPr>
        <p:txBody>
          <a:bodyPr/>
          <a:lstStyle/>
          <a:p>
            <a:r>
              <a:rPr lang="ru-RU" altLang="ru-RU" sz="2800" b="1" i="1" smtClean="0">
                <a:solidFill>
                  <a:srgbClr val="000000"/>
                </a:solidFill>
              </a:rPr>
              <a:t>Анализ кадрового потенциала</a:t>
            </a:r>
            <a:endParaRPr lang="ru-RU" altLang="ru-RU" sz="2800" smtClean="0"/>
          </a:p>
        </p:txBody>
      </p:sp>
      <p:sp>
        <p:nvSpPr>
          <p:cNvPr id="233475" name="Объект 2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834063"/>
          </a:xfrm>
          <a:solidFill>
            <a:srgbClr val="FFCCFF"/>
          </a:solidFill>
        </p:spPr>
        <p:txBody>
          <a:bodyPr/>
          <a:lstStyle/>
          <a:p>
            <a:pPr algn="just">
              <a:lnSpc>
                <a:spcPct val="80000"/>
              </a:lnSpc>
              <a:defRPr/>
            </a:pPr>
            <a:r>
              <a:rPr lang="ru-RU" sz="2400" b="1" dirty="0" smtClean="0">
                <a:solidFill>
                  <a:srgbClr val="FF0000"/>
                </a:solidFill>
              </a:rPr>
              <a:t>В </a:t>
            </a:r>
            <a:r>
              <a:rPr lang="ru-RU" sz="2400" b="1" dirty="0">
                <a:solidFill>
                  <a:srgbClr val="FF0000"/>
                </a:solidFill>
              </a:rPr>
              <a:t>2017 </a:t>
            </a:r>
            <a:r>
              <a:rPr lang="ru-RU" sz="2400" b="1" dirty="0" smtClean="0">
                <a:solidFill>
                  <a:srgbClr val="FF0000"/>
                </a:solidFill>
              </a:rPr>
              <a:t>году проводилась работа по совершенствованию кадрового потенциала. Согласно </a:t>
            </a:r>
            <a:r>
              <a:rPr lang="ru-RU" sz="2400" b="1" dirty="0">
                <a:solidFill>
                  <a:srgbClr val="FF0000"/>
                </a:solidFill>
              </a:rPr>
              <a:t>штатному расписанию на  конец 2017 года по Поликлинике общие штатные единицы составляют – </a:t>
            </a:r>
            <a:r>
              <a:rPr lang="ru-RU" sz="2400" b="1" dirty="0" smtClean="0">
                <a:solidFill>
                  <a:srgbClr val="FF0000"/>
                </a:solidFill>
              </a:rPr>
              <a:t>262,5 </a:t>
            </a:r>
            <a:r>
              <a:rPr lang="ru-RU" sz="2400" b="1" dirty="0">
                <a:solidFill>
                  <a:srgbClr val="FF0000"/>
                </a:solidFill>
              </a:rPr>
              <a:t>(2016 году </a:t>
            </a:r>
            <a:r>
              <a:rPr lang="ru-RU" sz="2400" b="1" dirty="0" smtClean="0">
                <a:solidFill>
                  <a:srgbClr val="FF0000"/>
                </a:solidFill>
              </a:rPr>
              <a:t>–238,5 </a:t>
            </a:r>
            <a:r>
              <a:rPr lang="ru-RU" sz="2400" b="1" dirty="0" err="1">
                <a:solidFill>
                  <a:srgbClr val="FF0000"/>
                </a:solidFill>
              </a:rPr>
              <a:t>шт.ед</a:t>
            </a:r>
            <a:r>
              <a:rPr lang="ru-RU" sz="2400" b="1" dirty="0">
                <a:solidFill>
                  <a:srgbClr val="FF0000"/>
                </a:solidFill>
              </a:rPr>
              <a:t>) из них: врачи </a:t>
            </a:r>
            <a:r>
              <a:rPr lang="ru-RU" sz="2400" b="1" dirty="0" smtClean="0">
                <a:solidFill>
                  <a:srgbClr val="FF0000"/>
                </a:solidFill>
              </a:rPr>
              <a:t>68,0 </a:t>
            </a:r>
            <a:r>
              <a:rPr lang="ru-RU" sz="2400" b="1" dirty="0" err="1">
                <a:solidFill>
                  <a:srgbClr val="FF0000"/>
                </a:solidFill>
              </a:rPr>
              <a:t>шт.ед</a:t>
            </a:r>
            <a:r>
              <a:rPr lang="ru-RU" sz="2400" b="1" dirty="0">
                <a:solidFill>
                  <a:srgbClr val="FF0000"/>
                </a:solidFill>
              </a:rPr>
              <a:t> (</a:t>
            </a:r>
            <a:r>
              <a:rPr lang="ru-RU" sz="2400" b="1" dirty="0" smtClean="0">
                <a:solidFill>
                  <a:srgbClr val="FF0000"/>
                </a:solidFill>
              </a:rPr>
              <a:t>2016г-62,0</a:t>
            </a:r>
            <a:r>
              <a:rPr lang="ru-RU" sz="2400" b="1" dirty="0">
                <a:solidFill>
                  <a:srgbClr val="FF0000"/>
                </a:solidFill>
              </a:rPr>
              <a:t>), СМП- </a:t>
            </a:r>
            <a:r>
              <a:rPr lang="ru-RU" sz="2400" b="1" dirty="0" smtClean="0">
                <a:solidFill>
                  <a:srgbClr val="FF0000"/>
                </a:solidFill>
              </a:rPr>
              <a:t>121,5 </a:t>
            </a:r>
            <a:r>
              <a:rPr lang="ru-RU" sz="2400" b="1" dirty="0" err="1">
                <a:solidFill>
                  <a:srgbClr val="FF0000"/>
                </a:solidFill>
              </a:rPr>
              <a:t>шт.ед</a:t>
            </a:r>
            <a:r>
              <a:rPr lang="ru-RU" sz="2400" b="1" dirty="0">
                <a:solidFill>
                  <a:srgbClr val="FF0000"/>
                </a:solidFill>
              </a:rPr>
              <a:t>. (2016г</a:t>
            </a:r>
            <a:r>
              <a:rPr lang="ru-RU" sz="2400" b="1" dirty="0" smtClean="0">
                <a:solidFill>
                  <a:srgbClr val="FF0000"/>
                </a:solidFill>
              </a:rPr>
              <a:t>.-118,5). </a:t>
            </a:r>
          </a:p>
          <a:p>
            <a:pPr algn="just">
              <a:lnSpc>
                <a:spcPct val="80000"/>
              </a:lnSpc>
              <a:defRPr/>
            </a:pPr>
            <a:r>
              <a:rPr lang="ru-RU" sz="2400" b="1" dirty="0" smtClean="0">
                <a:solidFill>
                  <a:srgbClr val="FF0000"/>
                </a:solidFill>
              </a:rPr>
              <a:t>В 2017 году произошли изменения штатного </a:t>
            </a:r>
            <a:r>
              <a:rPr lang="ru-RU" sz="2400" b="1" dirty="0" smtClean="0">
                <a:solidFill>
                  <a:srgbClr val="FF0000"/>
                </a:solidFill>
              </a:rPr>
              <a:t>расписания: сокращены должности врачей лаборантов и фельдшер лаборантов ввиду </a:t>
            </a:r>
            <a:r>
              <a:rPr lang="ru-RU" sz="2400" b="1" dirty="0" smtClean="0">
                <a:solidFill>
                  <a:srgbClr val="FF0000"/>
                </a:solidFill>
              </a:rPr>
              <a:t>реализации приказа </a:t>
            </a:r>
            <a:r>
              <a:rPr lang="ru-RU" sz="2400" b="1" dirty="0">
                <a:solidFill>
                  <a:srgbClr val="FF0000"/>
                </a:solidFill>
              </a:rPr>
              <a:t>Управление здравоохранения «О централизации лабораторной службы</a:t>
            </a:r>
            <a:r>
              <a:rPr lang="ru-RU" sz="2400" b="1" dirty="0" smtClean="0">
                <a:solidFill>
                  <a:srgbClr val="FF0000"/>
                </a:solidFill>
              </a:rPr>
              <a:t>»; </a:t>
            </a:r>
            <a:r>
              <a:rPr lang="ru-RU" sz="2400" b="1" dirty="0" smtClean="0">
                <a:solidFill>
                  <a:srgbClr val="FF0000"/>
                </a:solidFill>
              </a:rPr>
              <a:t>введены 2 врачебные должности и 6 СМП общей </a:t>
            </a:r>
            <a:r>
              <a:rPr lang="ru-RU" sz="2400" b="1" dirty="0">
                <a:solidFill>
                  <a:srgbClr val="FF0000"/>
                </a:solidFill>
              </a:rPr>
              <a:t>врачебной </a:t>
            </a:r>
            <a:r>
              <a:rPr lang="ru-RU" sz="2400" b="1" dirty="0" smtClean="0">
                <a:solidFill>
                  <a:srgbClr val="FF0000"/>
                </a:solidFill>
              </a:rPr>
              <a:t>практики  </a:t>
            </a:r>
            <a:r>
              <a:rPr lang="ru-RU" sz="2400" b="1" dirty="0" err="1" smtClean="0">
                <a:solidFill>
                  <a:srgbClr val="FF0000"/>
                </a:solidFill>
              </a:rPr>
              <a:t>вследствии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>
                <a:solidFill>
                  <a:srgbClr val="FF0000"/>
                </a:solidFill>
              </a:rPr>
              <a:t>увеличения </a:t>
            </a:r>
            <a:r>
              <a:rPr lang="ru-RU" sz="2400" b="1" dirty="0" smtClean="0">
                <a:solidFill>
                  <a:srgbClr val="FF0000"/>
                </a:solidFill>
              </a:rPr>
              <a:t>населения. </a:t>
            </a:r>
            <a:r>
              <a:rPr lang="ru-RU" sz="2400" b="1" dirty="0" smtClean="0">
                <a:solidFill>
                  <a:srgbClr val="FF0000"/>
                </a:solidFill>
              </a:rPr>
              <a:t>Также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в связи передачей медицинского обслуживания школьников в территориальные поликлиники введены </a:t>
            </a:r>
            <a:r>
              <a:rPr lang="ru-RU" sz="2400" b="1" dirty="0">
                <a:solidFill>
                  <a:srgbClr val="FF0000"/>
                </a:solidFill>
              </a:rPr>
              <a:t>в штат </a:t>
            </a:r>
            <a:r>
              <a:rPr lang="ru-RU" sz="2400" b="1" dirty="0" smtClean="0">
                <a:solidFill>
                  <a:srgbClr val="FF0000"/>
                </a:solidFill>
              </a:rPr>
              <a:t> 4,5 </a:t>
            </a:r>
            <a:r>
              <a:rPr lang="ru-RU" sz="2400" b="1" dirty="0" smtClean="0">
                <a:solidFill>
                  <a:srgbClr val="FF0000"/>
                </a:solidFill>
              </a:rPr>
              <a:t>должности школьных </a:t>
            </a:r>
            <a:r>
              <a:rPr lang="ru-RU" sz="2400" b="1" dirty="0" smtClean="0">
                <a:solidFill>
                  <a:srgbClr val="FF0000"/>
                </a:solidFill>
              </a:rPr>
              <a:t>медицинских сестер; 2 </a:t>
            </a:r>
            <a:r>
              <a:rPr lang="ru-RU" sz="2400" b="1" dirty="0" smtClean="0">
                <a:solidFill>
                  <a:srgbClr val="FF0000"/>
                </a:solidFill>
              </a:rPr>
              <a:t>должности педиатров </a:t>
            </a:r>
            <a:r>
              <a:rPr lang="ru-RU" sz="2400" b="1" dirty="0" smtClean="0">
                <a:solidFill>
                  <a:srgbClr val="FF0000"/>
                </a:solidFill>
              </a:rPr>
              <a:t>консультантов, </a:t>
            </a:r>
            <a:r>
              <a:rPr lang="ru-RU" sz="2400" b="1" dirty="0" smtClean="0">
                <a:solidFill>
                  <a:srgbClr val="FF0000"/>
                </a:solidFill>
              </a:rPr>
              <a:t>должность врача </a:t>
            </a:r>
            <a:r>
              <a:rPr lang="ru-RU" sz="2400" b="1" dirty="0" smtClean="0">
                <a:solidFill>
                  <a:srgbClr val="FF0000"/>
                </a:solidFill>
              </a:rPr>
              <a:t>иммунолога. </a:t>
            </a:r>
          </a:p>
          <a:p>
            <a:pPr algn="just">
              <a:lnSpc>
                <a:spcPct val="80000"/>
              </a:lnSpc>
              <a:defRPr/>
            </a:pPr>
            <a:endParaRPr lang="ru-RU" sz="2400" b="1" dirty="0">
              <a:solidFill>
                <a:srgbClr val="FF0000"/>
              </a:solidFill>
            </a:endParaRPr>
          </a:p>
          <a:p>
            <a:pPr marL="0" indent="0">
              <a:buFont typeface="Arial" charset="0"/>
              <a:buNone/>
              <a:defRPr/>
            </a:pPr>
            <a:endParaRPr lang="ru-RU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Объект 2"/>
          <p:cNvSpPr>
            <a:spLocks noGrp="1"/>
          </p:cNvSpPr>
          <p:nvPr>
            <p:ph idx="1"/>
          </p:nvPr>
        </p:nvSpPr>
        <p:spPr>
          <a:solidFill>
            <a:srgbClr val="FFCCFF"/>
          </a:solidFill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ru-RU" altLang="ru-RU" sz="2800" b="1" dirty="0" smtClean="0">
                <a:solidFill>
                  <a:srgbClr val="FF0000"/>
                </a:solidFill>
              </a:rPr>
              <a:t>Укомплектованность врачебного персонала повысилась на 1,6% и составила 96,3% (2016г. – 94,7%); укомплектованность среднего медицинского персонала выросла на 1,5% и составила 97,5% (2016г. – 96,0%). При этом коэффициент совместительства остается на прежнем уровне - 1,1.</a:t>
            </a:r>
          </a:p>
          <a:p>
            <a:pPr algn="just">
              <a:lnSpc>
                <a:spcPct val="80000"/>
              </a:lnSpc>
            </a:pPr>
            <a:r>
              <a:rPr lang="ru-RU" altLang="ru-RU" sz="2800" b="1" dirty="0" smtClean="0">
                <a:solidFill>
                  <a:srgbClr val="FF0000"/>
                </a:solidFill>
              </a:rPr>
              <a:t>Показатель обеспеченности медицинскими кадрами на 10 тыс. населения </a:t>
            </a:r>
            <a:r>
              <a:rPr lang="ru-RU" altLang="ru-RU" sz="2800" b="1" dirty="0" smtClean="0">
                <a:solidFill>
                  <a:srgbClr val="FF0000"/>
                </a:solidFill>
              </a:rPr>
              <a:t>повысился: </a:t>
            </a:r>
            <a:r>
              <a:rPr lang="ru-RU" altLang="ru-RU" sz="2800" b="1" dirty="0" smtClean="0">
                <a:solidFill>
                  <a:srgbClr val="FF0000"/>
                </a:solidFill>
              </a:rPr>
              <a:t>врачами на 1,8 – 19,6 (2016г. – 17,8), </a:t>
            </a:r>
            <a:r>
              <a:rPr lang="ru-RU" altLang="ru-RU" sz="2800" b="1" dirty="0" smtClean="0">
                <a:solidFill>
                  <a:srgbClr val="FF0000"/>
                </a:solidFill>
              </a:rPr>
              <a:t> СМП на 4,1: с  25,6 в 2016 </a:t>
            </a:r>
            <a:r>
              <a:rPr lang="ru-RU" altLang="ru-RU" sz="2800" b="1" dirty="0" smtClean="0">
                <a:solidFill>
                  <a:srgbClr val="FF0000"/>
                </a:solidFill>
              </a:rPr>
              <a:t>г. </a:t>
            </a:r>
            <a:r>
              <a:rPr lang="ru-RU" altLang="ru-RU" sz="2800" b="1" dirty="0" smtClean="0">
                <a:solidFill>
                  <a:srgbClr val="FF0000"/>
                </a:solidFill>
              </a:rPr>
              <a:t>до 29,7. </a:t>
            </a:r>
            <a:endParaRPr lang="ru-RU" altLang="ru-RU" sz="2800" b="1" dirty="0" smtClean="0">
              <a:solidFill>
                <a:srgbClr val="FF0000"/>
              </a:solidFill>
            </a:endParaRPr>
          </a:p>
          <a:p>
            <a:pPr algn="just">
              <a:lnSpc>
                <a:spcPct val="80000"/>
              </a:lnSpc>
            </a:pPr>
            <a:endParaRPr lang="ru-RU" altLang="ru-RU" sz="2400" b="1" dirty="0" smtClean="0">
              <a:solidFill>
                <a:srgbClr val="FF0000"/>
              </a:solidFill>
            </a:endParaRPr>
          </a:p>
        </p:txBody>
      </p:sp>
      <p:sp>
        <p:nvSpPr>
          <p:cNvPr id="89091" name="Заголовок 1"/>
          <p:cNvSpPr>
            <a:spLocks noGrp="1"/>
          </p:cNvSpPr>
          <p:nvPr>
            <p:ph type="title"/>
          </p:nvPr>
        </p:nvSpPr>
        <p:spPr>
          <a:solidFill>
            <a:srgbClr val="99FFCC"/>
          </a:solidFill>
        </p:spPr>
        <p:txBody>
          <a:bodyPr/>
          <a:lstStyle/>
          <a:p>
            <a:r>
              <a:rPr lang="ru-RU" altLang="ru-RU" sz="2800" b="1" i="1" smtClean="0">
                <a:solidFill>
                  <a:srgbClr val="000000"/>
                </a:solidFill>
              </a:rPr>
              <a:t>Анализ кадрового потенциала</a:t>
            </a:r>
            <a:endParaRPr lang="ru-RU" altLang="ru-RU" sz="28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1366838" y="1039813"/>
            <a:ext cx="7777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algn="ctr"/>
            <a:endParaRPr lang="ru-RU" altLang="ru-RU" sz="2400" b="1">
              <a:effectLst/>
              <a:latin typeface="Arial" charset="0"/>
            </a:endParaRPr>
          </a:p>
        </p:txBody>
      </p:sp>
      <p:sp>
        <p:nvSpPr>
          <p:cNvPr id="15365" name="Text Box 27"/>
          <p:cNvSpPr txBox="1">
            <a:spLocks noChangeArrowheads="1"/>
          </p:cNvSpPr>
          <p:nvPr/>
        </p:nvSpPr>
        <p:spPr bwMode="auto">
          <a:xfrm>
            <a:off x="7035800" y="27701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>
              <a:effectLst/>
              <a:latin typeface="Arial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395536" y="1268413"/>
            <a:ext cx="8568952" cy="1501775"/>
          </a:xfrm>
          <a:prstGeom prst="ellipse">
            <a:avLst/>
          </a:prstGeom>
          <a:solidFill>
            <a:srgbClr val="99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altLang="ru-RU" sz="2000" b="1" dirty="0" smtClean="0">
                <a:solidFill>
                  <a:schemeClr val="tx1"/>
                </a:solidFill>
              </a:rPr>
              <a:t>Доля врачей имеющих категории снизилась на 6,3  и составляет 38,5% (2016 г. – 44,8%) </a:t>
            </a:r>
          </a:p>
          <a:p>
            <a:pPr marL="285750" indent="-285750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altLang="ru-RU" sz="2000" b="1" dirty="0" smtClean="0">
                <a:solidFill>
                  <a:srgbClr val="FF0000"/>
                </a:solidFill>
              </a:rPr>
              <a:t>В то же время охват квалификационными категориями средних медицинских работников увеличился до 43,1% (2016 г. - 38,3%). </a:t>
            </a:r>
            <a:endParaRPr lang="ru-RU" altLang="ru-RU" sz="2000" b="1" dirty="0" smtClean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863488241"/>
              </p:ext>
            </p:extLst>
          </p:nvPr>
        </p:nvGraphicFramePr>
        <p:xfrm>
          <a:off x="1006475" y="2770188"/>
          <a:ext cx="8030021" cy="3511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Овал 4"/>
          <p:cNvSpPr/>
          <p:nvPr/>
        </p:nvSpPr>
        <p:spPr>
          <a:xfrm>
            <a:off x="395536" y="116632"/>
            <a:ext cx="8352928" cy="1151781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sz="2400" b="1" i="1" dirty="0" smtClean="0">
                <a:solidFill>
                  <a:schemeClr val="tx1"/>
                </a:solidFill>
              </a:rPr>
              <a:t>Динамика </a:t>
            </a:r>
            <a:r>
              <a:rPr lang="ru-RU" altLang="ru-RU" sz="2400" b="1" i="1" dirty="0" err="1" smtClean="0">
                <a:solidFill>
                  <a:schemeClr val="tx1"/>
                </a:solidFill>
              </a:rPr>
              <a:t>категорированности</a:t>
            </a:r>
            <a:r>
              <a:rPr lang="ru-RU" altLang="ru-RU" sz="2400" b="1" i="1" dirty="0" smtClean="0">
                <a:solidFill>
                  <a:schemeClr val="tx1"/>
                </a:solidFill>
              </a:rPr>
              <a:t> специалистов</a:t>
            </a:r>
            <a:r>
              <a:rPr lang="ru-RU" altLang="ru-RU" b="1" i="1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25033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/>
          </p:cNvSpPr>
          <p:nvPr>
            <p:ph type="title"/>
          </p:nvPr>
        </p:nvSpPr>
        <p:spPr>
          <a:xfrm>
            <a:off x="179388" y="188913"/>
            <a:ext cx="8785225" cy="719137"/>
          </a:xfrm>
          <a:solidFill>
            <a:srgbClr val="99FFCC"/>
          </a:solidFill>
          <a:extLst/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24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3100" b="1" i="1" dirty="0" smtClean="0"/>
              <a:t>Уровень оснащенности медицинским оборудованием.</a:t>
            </a:r>
            <a:r>
              <a:rPr lang="ru-RU" sz="3100" b="1" i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br>
              <a:rPr lang="ru-RU" sz="3100" b="1" i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3100" b="1" i="1" u="sng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1556" name="Oval 4"/>
          <p:cNvSpPr>
            <a:spLocks noChangeArrowheads="1"/>
          </p:cNvSpPr>
          <p:nvPr/>
        </p:nvSpPr>
        <p:spPr bwMode="auto">
          <a:xfrm>
            <a:off x="179388" y="981075"/>
            <a:ext cx="8774112" cy="1008063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endParaRPr lang="kk-KZ" sz="2000" b="1" dirty="0">
              <a:effectLst/>
            </a:endParaRPr>
          </a:p>
          <a:p>
            <a:pPr marL="342900" indent="-342900" algn="ctr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endParaRPr lang="kk-KZ" sz="1900" b="1" dirty="0">
              <a:effectLst/>
              <a:latin typeface="+mn-lt"/>
            </a:endParaRPr>
          </a:p>
          <a:p>
            <a:pPr marL="342900" indent="-342900" algn="ctr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kk-KZ" sz="1900" b="1" dirty="0">
                <a:effectLst/>
                <a:latin typeface="+mn-lt"/>
              </a:rPr>
              <a:t>Оснащенность  медицинским оборудованием по данным программы </a:t>
            </a:r>
          </a:p>
          <a:p>
            <a:pPr marL="342900" indent="-342900" algn="ctr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kk-KZ" sz="1900" b="1" dirty="0">
                <a:effectLst/>
                <a:latin typeface="+mn-lt"/>
              </a:rPr>
              <a:t>СУМТ  - 82,3%.</a:t>
            </a:r>
            <a:r>
              <a:rPr lang="kk-KZ" sz="1900" b="1" dirty="0">
                <a:solidFill>
                  <a:prstClr val="black"/>
                </a:solidFill>
                <a:effectLst/>
                <a:latin typeface="+mn-lt"/>
              </a:rPr>
              <a:t> </a:t>
            </a:r>
          </a:p>
          <a:p>
            <a:pPr algn="ctr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r>
              <a:rPr lang="kk-KZ" sz="1900" b="1" dirty="0">
                <a:effectLst/>
                <a:latin typeface="+mn-lt"/>
              </a:rPr>
              <a:t>.</a:t>
            </a:r>
          </a:p>
          <a:p>
            <a:pPr algn="ctr"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+mn-lt"/>
            </a:endParaRPr>
          </a:p>
        </p:txBody>
      </p:sp>
      <p:sp>
        <p:nvSpPr>
          <p:cNvPr id="151557" name="Oval 5"/>
          <p:cNvSpPr>
            <a:spLocks noChangeArrowheads="1"/>
          </p:cNvSpPr>
          <p:nvPr/>
        </p:nvSpPr>
        <p:spPr bwMode="auto">
          <a:xfrm>
            <a:off x="179388" y="1989138"/>
            <a:ext cx="8786812" cy="719137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/>
            </a:pPr>
            <a:endParaRPr lang="ru-RU" sz="2000" b="1" dirty="0">
              <a:effectLst/>
            </a:endParaRPr>
          </a:p>
          <a:p>
            <a:pPr algn="ctr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ru-RU" sz="2000" b="1" dirty="0">
                <a:effectLst/>
                <a:latin typeface="+mn-lt"/>
              </a:rPr>
              <a:t>Износ оборудования составляет – </a:t>
            </a:r>
            <a:r>
              <a:rPr lang="ru-RU" sz="2000" b="1" dirty="0">
                <a:effectLst/>
                <a:latin typeface="+mn-lt"/>
              </a:rPr>
              <a:t>28,9%</a:t>
            </a:r>
            <a:endParaRPr lang="ru-RU" sz="2000" b="1" dirty="0">
              <a:effectLst/>
              <a:latin typeface="+mn-lt"/>
            </a:endParaRPr>
          </a:p>
          <a:p>
            <a:pPr algn="ctr"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6629" name="Oval 6"/>
          <p:cNvSpPr>
            <a:spLocks noChangeArrowheads="1"/>
          </p:cNvSpPr>
          <p:nvPr/>
        </p:nvSpPr>
        <p:spPr bwMode="auto">
          <a:xfrm>
            <a:off x="228600" y="2708275"/>
            <a:ext cx="8737600" cy="2160588"/>
          </a:xfrm>
          <a:prstGeom prst="ellipse">
            <a:avLst/>
          </a:prstGeom>
          <a:solidFill>
            <a:srgbClr val="99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buFont typeface="Arial" charset="0"/>
              <a:buNone/>
              <a:defRPr/>
            </a:pPr>
            <a:r>
              <a:rPr lang="ru-RU" b="1" dirty="0">
                <a:effectLst/>
                <a:latin typeface="+mn-lt"/>
              </a:rPr>
              <a:t>Поликлиника оснащена следующей аппаратурой: </a:t>
            </a:r>
            <a:endParaRPr lang="ru-RU" b="1" dirty="0">
              <a:effectLst/>
              <a:latin typeface="+mn-lt"/>
            </a:endParaRPr>
          </a:p>
          <a:p>
            <a:pPr algn="ctr">
              <a:buFont typeface="Arial" charset="0"/>
              <a:buNone/>
              <a:defRPr/>
            </a:pPr>
            <a:r>
              <a:rPr lang="ru-RU" b="1" dirty="0">
                <a:effectLst/>
                <a:latin typeface="+mn-lt"/>
              </a:rPr>
              <a:t>рентгенографический комплекс на три места, </a:t>
            </a:r>
          </a:p>
          <a:p>
            <a:pPr algn="ctr">
              <a:buFont typeface="Arial" charset="0"/>
              <a:buNone/>
              <a:defRPr/>
            </a:pPr>
            <a:r>
              <a:rPr lang="ru-RU" b="1" dirty="0" err="1">
                <a:effectLst/>
                <a:latin typeface="+mn-lt"/>
              </a:rPr>
              <a:t>флюрограф</a:t>
            </a:r>
            <a:r>
              <a:rPr lang="ru-RU" b="1" dirty="0">
                <a:effectLst/>
                <a:latin typeface="+mn-lt"/>
              </a:rPr>
              <a:t>, офтальмологическая аппаратура</a:t>
            </a:r>
          </a:p>
          <a:p>
            <a:pPr algn="ctr">
              <a:buFont typeface="Arial" charset="0"/>
              <a:buNone/>
              <a:defRPr/>
            </a:pPr>
            <a:r>
              <a:rPr lang="ru-RU" b="1" dirty="0">
                <a:effectLst/>
                <a:latin typeface="+mn-lt"/>
              </a:rPr>
              <a:t>ЭКГ, УЗИ и т.д.</a:t>
            </a:r>
            <a:endParaRPr lang="ru-RU" b="1" dirty="0">
              <a:effectLst/>
              <a:latin typeface="+mn-lt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39713" y="4849813"/>
            <a:ext cx="8750300" cy="1223962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  <a:effectLst/>
              </a:rPr>
              <a:t> в 2017г. </a:t>
            </a:r>
            <a:r>
              <a:rPr lang="ru-RU" sz="2000" b="1" dirty="0">
                <a:solidFill>
                  <a:srgbClr val="FF0000"/>
                </a:solidFill>
                <a:effectLst/>
              </a:rPr>
              <a:t> </a:t>
            </a:r>
            <a:r>
              <a:rPr lang="ru-RU" b="1" dirty="0">
                <a:solidFill>
                  <a:schemeClr val="tx1"/>
                </a:solidFill>
                <a:effectLst/>
              </a:rPr>
              <a:t>за счет собственных средств были приобретены кресло для длительных вливаний, ростомеры, </a:t>
            </a:r>
            <a:r>
              <a:rPr lang="ru-RU" b="1" dirty="0" err="1">
                <a:solidFill>
                  <a:schemeClr val="tx1"/>
                </a:solidFill>
                <a:effectLst/>
              </a:rPr>
              <a:t>пеленальные</a:t>
            </a:r>
            <a:r>
              <a:rPr lang="ru-RU" b="1" dirty="0">
                <a:solidFill>
                  <a:schemeClr val="tx1"/>
                </a:solidFill>
                <a:effectLst/>
              </a:rPr>
              <a:t> </a:t>
            </a:r>
            <a:r>
              <a:rPr lang="ru-RU" b="1" dirty="0">
                <a:solidFill>
                  <a:schemeClr val="tx1"/>
                </a:solidFill>
                <a:effectLst/>
              </a:rPr>
              <a:t>столы, весы электронные</a:t>
            </a:r>
            <a:endParaRPr lang="ru-RU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179388" y="6092825"/>
            <a:ext cx="8737600" cy="765175"/>
          </a:xfrm>
          <a:prstGeom prst="ellipse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 charset="0"/>
              <a:buNone/>
              <a:defRPr/>
            </a:pPr>
            <a:r>
              <a:rPr lang="ru-RU" sz="2000" b="1" dirty="0">
                <a:solidFill>
                  <a:schemeClr val="tx1"/>
                </a:solidFill>
                <a:effectLst/>
              </a:rPr>
              <a:t>В 2015г. простоя  оборудования не было. </a:t>
            </a:r>
          </a:p>
        </p:txBody>
      </p:sp>
      <p:sp>
        <p:nvSpPr>
          <p:cNvPr id="10" name="Овал 9"/>
          <p:cNvSpPr/>
          <p:nvPr/>
        </p:nvSpPr>
        <p:spPr>
          <a:xfrm>
            <a:off x="179388" y="6092825"/>
            <a:ext cx="8737600" cy="7651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  <a:effectLst/>
              </a:rPr>
              <a:t>В 2017г. простоя оборудования не было.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67544" y="404664"/>
            <a:ext cx="8280920" cy="604867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70C0"/>
                </a:solidFill>
                <a:effectLst/>
              </a:rPr>
              <a:t>Деятельность поликлиники в 2017 году была направлена на реализацию цели, определенной Государственной программой развития здравоохранения Республики Казахстан </a:t>
            </a:r>
            <a:r>
              <a:rPr lang="ru-RU" sz="2800" b="1" dirty="0">
                <a:solidFill>
                  <a:srgbClr val="FF0000"/>
                </a:solidFill>
                <a:effectLst/>
              </a:rPr>
              <a:t>«</a:t>
            </a:r>
            <a:r>
              <a:rPr lang="ru-RU" sz="2800" b="1" dirty="0" err="1">
                <a:solidFill>
                  <a:srgbClr val="FF0000"/>
                </a:solidFill>
                <a:effectLst/>
              </a:rPr>
              <a:t>Денсаулық</a:t>
            </a:r>
            <a:r>
              <a:rPr lang="ru-RU" sz="2800" b="1" dirty="0">
                <a:solidFill>
                  <a:srgbClr val="FF0000"/>
                </a:solidFill>
                <a:effectLst/>
              </a:rPr>
              <a:t>» </a:t>
            </a:r>
            <a:r>
              <a:rPr lang="ru-RU" sz="2800" b="1" dirty="0">
                <a:solidFill>
                  <a:srgbClr val="0070C0"/>
                </a:solidFill>
                <a:effectLst/>
              </a:rPr>
              <a:t>на 2016-2019 годы, где предусмотрено 36 индикаторов и показателей результативности, а также Программы развития города Алматы на 2016-2020 годы.</a:t>
            </a:r>
          </a:p>
          <a:p>
            <a:pPr algn="ctr"/>
            <a:r>
              <a:rPr lang="ru-RU" sz="2800" b="1" dirty="0">
                <a:solidFill>
                  <a:srgbClr val="FF0000"/>
                </a:solidFill>
                <a:effectLst/>
              </a:rPr>
              <a:t>Целью Государственной программы является «Укрепление здоровья населения для </a:t>
            </a:r>
            <a:r>
              <a:rPr lang="ru-RU" sz="2800" b="1" dirty="0" smtClean="0">
                <a:solidFill>
                  <a:srgbClr val="FF0000"/>
                </a:solidFill>
                <a:effectLst/>
              </a:rPr>
              <a:t>обеспечения устойчивого социально-экономического развития страны».</a:t>
            </a:r>
            <a:endParaRPr lang="ru-RU" sz="2800" b="1" dirty="0"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648742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0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1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2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2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28393</TotalTime>
  <Words>2649</Words>
  <Application>Microsoft Office PowerPoint</Application>
  <PresentationFormat>Экран (4:3)</PresentationFormat>
  <Paragraphs>666</Paragraphs>
  <Slides>32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9</vt:i4>
      </vt:variant>
      <vt:variant>
        <vt:lpstr>Заголовки слайдов</vt:lpstr>
      </vt:variant>
      <vt:variant>
        <vt:i4>32</vt:i4>
      </vt:variant>
    </vt:vector>
  </HeadingPairs>
  <TitlesOfParts>
    <vt:vector size="48" baseType="lpstr">
      <vt:lpstr>Corbel</vt:lpstr>
      <vt:lpstr>Arial</vt:lpstr>
      <vt:lpstr>Calibri</vt:lpstr>
      <vt:lpstr>Wingdings 2</vt:lpstr>
      <vt:lpstr>Gill Sans MT</vt:lpstr>
      <vt:lpstr>Times New Roman</vt:lpstr>
      <vt:lpstr>Wingdings</vt:lpstr>
      <vt:lpstr>Тема Office</vt:lpstr>
      <vt:lpstr>5_Тема Office</vt:lpstr>
      <vt:lpstr>10_Тема Office</vt:lpstr>
      <vt:lpstr>14_Тема Office</vt:lpstr>
      <vt:lpstr>13_Тема Office</vt:lpstr>
      <vt:lpstr>17_Тема Office</vt:lpstr>
      <vt:lpstr>12_Тема Office</vt:lpstr>
      <vt:lpstr>22_Тема Office</vt:lpstr>
      <vt:lpstr>23_Тема Office</vt:lpstr>
      <vt:lpstr> Анализ деятельности  Государственного  коммунального   предприятия на праве хозяйственного ведения «Городская поликлиника № 20»  УЗ г.Алматы  за 2017г.  январь 2018г.  </vt:lpstr>
      <vt:lpstr> Основные  сведения о поликлинике  </vt:lpstr>
      <vt:lpstr> Динамика количества прикрепленного населения согласно электронного РПН. </vt:lpstr>
      <vt:lpstr>Половозрастная структура населения.</vt:lpstr>
      <vt:lpstr>Анализ кадрового потенциала</vt:lpstr>
      <vt:lpstr>Анализ кадрового потенциала</vt:lpstr>
      <vt:lpstr>Презентация PowerPoint</vt:lpstr>
      <vt:lpstr> Уровень оснащенности медицинским оборудованием.  </vt:lpstr>
      <vt:lpstr>Презентация PowerPoint</vt:lpstr>
      <vt:lpstr>Значения индикаторов СКПН.</vt:lpstr>
      <vt:lpstr>Значения индикаторов по СКПН</vt:lpstr>
      <vt:lpstr>Помесячная динамика СКПН на 1 жителя в 2017г. Среднегодовая  сумма составила 109,45тенге</vt:lpstr>
      <vt:lpstr> Достижение индикатора «Численность населения на 1 участок ВОП» </vt:lpstr>
      <vt:lpstr>Выполнение госуслуг.</vt:lpstr>
      <vt:lpstr>Выполнение скринингового профосмотра. </vt:lpstr>
      <vt:lpstr>Выявление ЗНО при скрининговых осмотрах. </vt:lpstr>
      <vt:lpstr>Анализ перинатальной и детской смертности. </vt:lpstr>
      <vt:lpstr>Профилактическая работа по выявлению туберкулеза </vt:lpstr>
      <vt:lpstr>Профилактическая работа по выявлению туберкулеза </vt:lpstr>
      <vt:lpstr>Профилактическая работа по выявлению туберкулеза </vt:lpstr>
      <vt:lpstr>Индикаторы по управлению онкологическими заболеваниями.</vt:lpstr>
      <vt:lpstr>В динамике демографические показатели, такие как рождаемость и естественный прирост остаются выше городского показателя, но обращает внимание, что при снижении смертности отмечается снижение естественного  прироста за счет уменьшения рождаемости. </vt:lpstr>
      <vt:lpstr>Объем финансирования на 2017г.</vt:lpstr>
      <vt:lpstr>Динамика структуры расходов за 2016-2017гг </vt:lpstr>
      <vt:lpstr>   Динамика роста дифоплаты.    </vt:lpstr>
      <vt:lpstr>Динамика роста средней заработной платы врачей и медсестер.</vt:lpstr>
      <vt:lpstr>Достижения индикаторов и показателей результатов ГП «Денсаулык» на 2016-2019гг  </vt:lpstr>
      <vt:lpstr>Выводы.</vt:lpstr>
      <vt:lpstr>Выводы (продолжение)</vt:lpstr>
      <vt:lpstr>Задачи на 2018г.  и пути достижения </vt:lpstr>
      <vt:lpstr>Задачи на 2018г. и пути достижения</vt:lpstr>
      <vt:lpstr>Презентация PowerPoint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БИЗНЕС - ПЛАН</dc:title>
  <dc:creator>ADMIN</dc:creator>
  <cp:lastModifiedBy>Windows User</cp:lastModifiedBy>
  <cp:revision>1414</cp:revision>
  <cp:lastPrinted>2018-01-21T12:51:44Z</cp:lastPrinted>
  <dcterms:created xsi:type="dcterms:W3CDTF">2012-08-09T08:59:14Z</dcterms:created>
  <dcterms:modified xsi:type="dcterms:W3CDTF">2018-01-21T18:25:00Z</dcterms:modified>
</cp:coreProperties>
</file>